
<file path=[Content_Types].xml><?xml version="1.0" encoding="utf-8"?>
<Types xmlns="http://schemas.openxmlformats.org/package/2006/content-types">
  <Default Extension="bin" ContentType="image/png"/>
  <Default Extension="fntdata" ContentType="application/x-fontdata"/>
  <Default Extension="gif" ContentType="image/gif"/>
  <Default Extension="jfif" ContentType="image/jpeg"/>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media/image20.bin" ContentType="image/jpeg"/>
  <Override PartName="/ppt/media/image53.bin" ContentType="image/jpeg"/>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ppt/media/image38.bin" ContentType="image/svg+xml"/>
  <Override PartName="/ppt/media/image8.bin" ContentType="image/svg+xml"/>
  <Override PartName="/ppt/media/image100.bin" ContentType="image/svg+xml"/>
  <Override PartName="/ppt/media/image150.bin" ContentType="image/svg+xml"/>
  <Override PartName="/ppt/media/image152.bin" ContentType="image/svg+xml"/>
  <Override PartName="/ppt/media/image30.bin" ContentType="image/svg+xml"/>
  <Override PartName="/ppt/media/image32.bin" ContentType="image/svg+xml"/>
  <Override PartName="/ppt/media/image85.bin" ContentType="image/svg+xml"/>
  <Override PartName="/ppt/media/image87.bin" ContentType="image/svg+xml"/>
  <Override PartName="/ppt/media/image92.bin" ContentType="image/svg+xml"/>
  <Override PartName="/ppt/media/image98.bin" ContentType="image/svg+xml"/>
  <Override PartName="/ppt/media/image118.bin" ContentType="image/svg+xml"/>
  <Override PartName="/ppt/media/image120.bin" ContentType="image/svg+xml"/>
  <Override PartName="/ppt/media/image43.bin" ContentType="image/svg+xml"/>
  <Override PartName="/ppt/media/image161.bin" ContentType="image/svg+xml"/>
  <Override PartName="/ppt/media/image165.bin" ContentType="image/svg+xml"/>
  <Override PartName="/ppt/media/image65.bin" ContentType="image/svg+xml"/>
  <Override PartName="/ppt/media/image67.bin" ContentType="image/svg+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72" r:id="rId1"/>
  </p:sldMasterIdLst>
  <p:sldIdLst>
    <p:sldId id="301" r:id="rId2"/>
    <p:sldId id="314" r:id="rId3"/>
    <p:sldId id="503" r:id="rId4"/>
    <p:sldId id="776" r:id="rId5"/>
    <p:sldId id="381" r:id="rId6"/>
    <p:sldId id="587" r:id="rId7"/>
    <p:sldId id="824" r:id="rId8"/>
    <p:sldId id="825" r:id="rId9"/>
    <p:sldId id="678" r:id="rId10"/>
    <p:sldId id="826" r:id="rId11"/>
    <p:sldId id="827" r:id="rId12"/>
    <p:sldId id="454" r:id="rId13"/>
    <p:sldId id="823" r:id="rId14"/>
    <p:sldId id="735" r:id="rId15"/>
    <p:sldId id="544" r:id="rId16"/>
  </p:sldIdLst>
  <p:sldSz cx="18288000" cy="10287000"/>
  <p:notesSz cx="18288000" cy="10287000"/>
  <p:embeddedFontLst>
    <p:embeddedFont>
      <p:font typeface="IBM Plex Sans" panose="020F0502020204030204" pitchFamily="34" charset="0"/>
      <p:regular r:id="rId17"/>
      <p:bold r:id="rId18"/>
      <p:italic r:id="rId19"/>
    </p:embeddedFont>
    <p:embeddedFont>
      <p:font typeface="IBM Plex Serif SemiBold" panose="020F0502020204030204" pitchFamily="18" charset="0"/>
      <p:regular r:id="rId20"/>
    </p:embeddedFont>
    <p:embeddedFont>
      <p:font typeface="Noto Serif SemiBold" panose="020B0604020202020204" charset="0"/>
      <p:regular r:id="rId21"/>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55" d="100"/>
          <a:sy n="55" d="100"/>
        </p:scale>
        <p:origin x="643"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26" Type="http://schemas.microsoft.com/office/2016/11/relationships/changesInfo" Target="changesInfos/changesInfo1.xml"/><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remananda sahoo" userId="75ba7f2d3e6d89ea" providerId="LiveId" clId="{844853C4-F80D-4BB9-B435-BE672C4CDA5C}"/>
    <pc:docChg chg="modSld">
      <pc:chgData name="Premananda sahoo" userId="75ba7f2d3e6d89ea" providerId="LiveId" clId="{844853C4-F80D-4BB9-B435-BE672C4CDA5C}" dt="2025-05-04T03:28:11.633" v="1" actId="1036"/>
      <pc:docMkLst>
        <pc:docMk/>
      </pc:docMkLst>
      <pc:sldChg chg="modSp mod">
        <pc:chgData name="Premananda sahoo" userId="75ba7f2d3e6d89ea" providerId="LiveId" clId="{844853C4-F80D-4BB9-B435-BE672C4CDA5C}" dt="2025-05-04T03:28:11.633" v="1" actId="1036"/>
        <pc:sldMkLst>
          <pc:docMk/>
          <pc:sldMk cId="3648047976" sldId="301"/>
        </pc:sldMkLst>
        <pc:picChg chg="mod">
          <ac:chgData name="Premananda sahoo" userId="75ba7f2d3e6d89ea" providerId="LiveId" clId="{844853C4-F80D-4BB9-B435-BE672C4CDA5C}" dt="2025-05-04T03:28:11.633" v="1" actId="1036"/>
          <ac:picMkLst>
            <pc:docMk/>
            <pc:sldMk cId="3648047976" sldId="301"/>
            <ac:picMk id="302" creationId="{A8642F66-C0BB-4949-9A9C-024B120A5D52}"/>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EB8CEAE-9ACF-4870-96B2-2FDD755B4008}" type="datetimeFigureOut">
              <a:rPr lang="en-IN" smtClean="0"/>
              <a:t>04-05-2025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414AC96-115D-4CF4-9B0B-0F2A89887B52}" type="slidenum">
              <a:rPr lang="en-IN" smtClean="0"/>
              <a:t>‹#›</a:t>
            </a:fld>
            <a:endParaRPr lang="en-IN"/>
          </a:p>
        </p:txBody>
      </p:sp>
    </p:spTree>
    <p:extLst>
      <p:ext uri="{BB962C8B-B14F-4D97-AF65-F5344CB8AC3E}">
        <p14:creationId xmlns:p14="http://schemas.microsoft.com/office/powerpoint/2010/main" val="35347574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EB8CEAE-9ACF-4870-96B2-2FDD755B4008}" type="datetimeFigureOut">
              <a:rPr lang="en-IN" smtClean="0"/>
              <a:t>04-05-2025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414AC96-115D-4CF4-9B0B-0F2A89887B52}" type="slidenum">
              <a:rPr lang="en-IN" smtClean="0"/>
              <a:t>‹#›</a:t>
            </a:fld>
            <a:endParaRPr lang="en-IN"/>
          </a:p>
        </p:txBody>
      </p:sp>
    </p:spTree>
    <p:extLst>
      <p:ext uri="{BB962C8B-B14F-4D97-AF65-F5344CB8AC3E}">
        <p14:creationId xmlns:p14="http://schemas.microsoft.com/office/powerpoint/2010/main" val="33331504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EB8CEAE-9ACF-4870-96B2-2FDD755B4008}" type="datetimeFigureOut">
              <a:rPr lang="en-IN" smtClean="0"/>
              <a:t>04-05-2025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414AC96-115D-4CF4-9B0B-0F2A89887B52}" type="slidenum">
              <a:rPr lang="en-IN" smtClean="0"/>
              <a:t>‹#›</a:t>
            </a:fld>
            <a:endParaRPr lang="en-IN"/>
          </a:p>
        </p:txBody>
      </p:sp>
    </p:spTree>
    <p:extLst>
      <p:ext uri="{BB962C8B-B14F-4D97-AF65-F5344CB8AC3E}">
        <p14:creationId xmlns:p14="http://schemas.microsoft.com/office/powerpoint/2010/main" val="42769956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EB8CEAE-9ACF-4870-96B2-2FDD755B4008}" type="datetimeFigureOut">
              <a:rPr lang="en-IN" smtClean="0"/>
              <a:t>04-05-2025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414AC96-115D-4CF4-9B0B-0F2A89887B52}" type="slidenum">
              <a:rPr lang="en-IN" smtClean="0"/>
              <a:t>‹#›</a:t>
            </a:fld>
            <a:endParaRPr lang="en-IN"/>
          </a:p>
        </p:txBody>
      </p:sp>
    </p:spTree>
    <p:extLst>
      <p:ext uri="{BB962C8B-B14F-4D97-AF65-F5344CB8AC3E}">
        <p14:creationId xmlns:p14="http://schemas.microsoft.com/office/powerpoint/2010/main" val="31385957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EB8CEAE-9ACF-4870-96B2-2FDD755B4008}" type="datetimeFigureOut">
              <a:rPr lang="en-IN" smtClean="0"/>
              <a:t>04-05-2025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414AC96-115D-4CF4-9B0B-0F2A89887B52}" type="slidenum">
              <a:rPr lang="en-IN" smtClean="0"/>
              <a:t>‹#›</a:t>
            </a:fld>
            <a:endParaRPr lang="en-IN"/>
          </a:p>
        </p:txBody>
      </p:sp>
    </p:spTree>
    <p:extLst>
      <p:ext uri="{BB962C8B-B14F-4D97-AF65-F5344CB8AC3E}">
        <p14:creationId xmlns:p14="http://schemas.microsoft.com/office/powerpoint/2010/main" val="8895592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EB8CEAE-9ACF-4870-96B2-2FDD755B4008}" type="datetimeFigureOut">
              <a:rPr lang="en-IN" smtClean="0"/>
              <a:t>04-05-2025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414AC96-115D-4CF4-9B0B-0F2A89887B52}" type="slidenum">
              <a:rPr lang="en-IN" smtClean="0"/>
              <a:t>‹#›</a:t>
            </a:fld>
            <a:endParaRPr lang="en-IN"/>
          </a:p>
        </p:txBody>
      </p:sp>
    </p:spTree>
    <p:extLst>
      <p:ext uri="{BB962C8B-B14F-4D97-AF65-F5344CB8AC3E}">
        <p14:creationId xmlns:p14="http://schemas.microsoft.com/office/powerpoint/2010/main" val="3639658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EB8CEAE-9ACF-4870-96B2-2FDD755B4008}" type="datetimeFigureOut">
              <a:rPr lang="en-IN" smtClean="0"/>
              <a:t>04-05-2025</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3414AC96-115D-4CF4-9B0B-0F2A89887B52}" type="slidenum">
              <a:rPr lang="en-IN" smtClean="0"/>
              <a:t>‹#›</a:t>
            </a:fld>
            <a:endParaRPr lang="en-IN"/>
          </a:p>
        </p:txBody>
      </p:sp>
    </p:spTree>
    <p:extLst>
      <p:ext uri="{BB962C8B-B14F-4D97-AF65-F5344CB8AC3E}">
        <p14:creationId xmlns:p14="http://schemas.microsoft.com/office/powerpoint/2010/main" val="27813911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EB8CEAE-9ACF-4870-96B2-2FDD755B4008}" type="datetimeFigureOut">
              <a:rPr lang="en-IN" smtClean="0"/>
              <a:t>04-05-2025</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3414AC96-115D-4CF4-9B0B-0F2A89887B52}" type="slidenum">
              <a:rPr lang="en-IN" smtClean="0"/>
              <a:t>‹#›</a:t>
            </a:fld>
            <a:endParaRPr lang="en-IN"/>
          </a:p>
        </p:txBody>
      </p:sp>
    </p:spTree>
    <p:extLst>
      <p:ext uri="{BB962C8B-B14F-4D97-AF65-F5344CB8AC3E}">
        <p14:creationId xmlns:p14="http://schemas.microsoft.com/office/powerpoint/2010/main" val="13208176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EB8CEAE-9ACF-4870-96B2-2FDD755B4008}" type="datetimeFigureOut">
              <a:rPr lang="en-IN" smtClean="0"/>
              <a:t>04-05-2025</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3414AC96-115D-4CF4-9B0B-0F2A89887B52}" type="slidenum">
              <a:rPr lang="en-IN" smtClean="0"/>
              <a:t>‹#›</a:t>
            </a:fld>
            <a:endParaRPr lang="en-IN"/>
          </a:p>
        </p:txBody>
      </p:sp>
    </p:spTree>
    <p:extLst>
      <p:ext uri="{BB962C8B-B14F-4D97-AF65-F5344CB8AC3E}">
        <p14:creationId xmlns:p14="http://schemas.microsoft.com/office/powerpoint/2010/main" val="27067548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EB8CEAE-9ACF-4870-96B2-2FDD755B4008}" type="datetimeFigureOut">
              <a:rPr lang="en-IN" smtClean="0"/>
              <a:t>04-05-2025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414AC96-115D-4CF4-9B0B-0F2A89887B52}" type="slidenum">
              <a:rPr lang="en-IN" smtClean="0"/>
              <a:t>‹#›</a:t>
            </a:fld>
            <a:endParaRPr lang="en-IN"/>
          </a:p>
        </p:txBody>
      </p:sp>
    </p:spTree>
    <p:extLst>
      <p:ext uri="{BB962C8B-B14F-4D97-AF65-F5344CB8AC3E}">
        <p14:creationId xmlns:p14="http://schemas.microsoft.com/office/powerpoint/2010/main" val="24709414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EB8CEAE-9ACF-4870-96B2-2FDD755B4008}" type="datetimeFigureOut">
              <a:rPr lang="en-IN" smtClean="0"/>
              <a:t>04-05-2025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414AC96-115D-4CF4-9B0B-0F2A89887B52}" type="slidenum">
              <a:rPr lang="en-IN" smtClean="0"/>
              <a:t>‹#›</a:t>
            </a:fld>
            <a:endParaRPr lang="en-IN"/>
          </a:p>
        </p:txBody>
      </p:sp>
    </p:spTree>
    <p:extLst>
      <p:ext uri="{BB962C8B-B14F-4D97-AF65-F5344CB8AC3E}">
        <p14:creationId xmlns:p14="http://schemas.microsoft.com/office/powerpoint/2010/main" val="2688802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EB8CEAE-9ACF-4870-96B2-2FDD755B4008}" type="datetimeFigureOut">
              <a:rPr lang="en-IN" smtClean="0"/>
              <a:t>04-05-2025</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414AC96-115D-4CF4-9B0B-0F2A89887B52}" type="slidenum">
              <a:rPr lang="en-IN" smtClean="0"/>
              <a:t>‹#›</a:t>
            </a:fld>
            <a:endParaRPr lang="en-IN"/>
          </a:p>
        </p:txBody>
      </p:sp>
    </p:spTree>
    <p:extLst>
      <p:ext uri="{BB962C8B-B14F-4D97-AF65-F5344CB8AC3E}">
        <p14:creationId xmlns:p14="http://schemas.microsoft.com/office/powerpoint/2010/main" val="3778084283"/>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3" Type="http://schemas.openxmlformats.org/officeDocument/2006/relationships/image" Target="../media/image38.bin"/><Relationship Id="rId18" Type="http://schemas.openxmlformats.org/officeDocument/2006/relationships/image" Target="../media/image8.gif"/><Relationship Id="rId3" Type="http://schemas.openxmlformats.org/officeDocument/2006/relationships/image" Target="../media/image2.bin"/><Relationship Id="rId17" Type="http://schemas.openxmlformats.org/officeDocument/2006/relationships/image" Target="../media/image7.png"/><Relationship Id="rId2" Type="http://schemas.openxmlformats.org/officeDocument/2006/relationships/image" Target="../media/image1.bin"/><Relationship Id="rId16" Type="http://schemas.openxmlformats.org/officeDocument/2006/relationships/image" Target="../media/image6.png"/><Relationship Id="rId1" Type="http://schemas.openxmlformats.org/officeDocument/2006/relationships/slideLayout" Target="../slideLayouts/slideLayout7.xml"/><Relationship Id="rId15" Type="http://schemas.openxmlformats.org/officeDocument/2006/relationships/image" Target="../media/image5.jpeg"/><Relationship Id="rId4" Type="http://schemas.openxmlformats.org/officeDocument/2006/relationships/image" Target="../media/image3.bin"/><Relationship Id="rId1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9.bin"/><Relationship Id="rId243" Type="http://schemas.openxmlformats.org/officeDocument/2006/relationships/image" Target="../media/image39.bin"/><Relationship Id="rId239" Type="http://schemas.openxmlformats.org/officeDocument/2006/relationships/image" Target="../media/image118.bin"/><Relationship Id="rId2" Type="http://schemas.openxmlformats.org/officeDocument/2006/relationships/image" Target="../media/image1.bin"/><Relationship Id="rId242" Type="http://schemas.openxmlformats.org/officeDocument/2006/relationships/image" Target="../media/image120.bin"/><Relationship Id="rId1" Type="http://schemas.openxmlformats.org/officeDocument/2006/relationships/slideLayout" Target="../slideLayouts/slideLayout7.xml"/><Relationship Id="rId246" Type="http://schemas.openxmlformats.org/officeDocument/2006/relationships/image" Target="../media/image45.gif"/><Relationship Id="rId5" Type="http://schemas.openxmlformats.org/officeDocument/2006/relationships/image" Target="../media/image11.bin"/><Relationship Id="rId240" Type="http://schemas.openxmlformats.org/officeDocument/2006/relationships/image" Target="../media/image12.bin"/><Relationship Id="rId245" Type="http://schemas.openxmlformats.org/officeDocument/2006/relationships/image" Target="../media/image44.png"/><Relationship Id="rId4" Type="http://schemas.openxmlformats.org/officeDocument/2006/relationships/image" Target="../media/image10.bin"/><Relationship Id="rId244" Type="http://schemas.openxmlformats.org/officeDocument/2006/relationships/image" Target="../media/image43.png"/></Relationships>
</file>

<file path=ppt/slides/_rels/slide11.xml.rels><?xml version="1.0" encoding="UTF-8" standalone="yes"?>
<Relationships xmlns="http://schemas.openxmlformats.org/package/2006/relationships"><Relationship Id="rId3" Type="http://schemas.openxmlformats.org/officeDocument/2006/relationships/image" Target="../media/image9.bin"/><Relationship Id="rId243" Type="http://schemas.openxmlformats.org/officeDocument/2006/relationships/image" Target="../media/image39.bin"/><Relationship Id="rId239" Type="http://schemas.openxmlformats.org/officeDocument/2006/relationships/image" Target="../media/image118.bin"/><Relationship Id="rId2" Type="http://schemas.openxmlformats.org/officeDocument/2006/relationships/image" Target="../media/image1.bin"/><Relationship Id="rId242" Type="http://schemas.openxmlformats.org/officeDocument/2006/relationships/image" Target="../media/image120.bin"/><Relationship Id="rId1" Type="http://schemas.openxmlformats.org/officeDocument/2006/relationships/slideLayout" Target="../slideLayouts/slideLayout7.xml"/><Relationship Id="rId5" Type="http://schemas.openxmlformats.org/officeDocument/2006/relationships/image" Target="../media/image11.bin"/><Relationship Id="rId240" Type="http://schemas.openxmlformats.org/officeDocument/2006/relationships/image" Target="../media/image12.bin"/><Relationship Id="rId4" Type="http://schemas.openxmlformats.org/officeDocument/2006/relationships/image" Target="../media/image10.bin"/><Relationship Id="rId244" Type="http://schemas.openxmlformats.org/officeDocument/2006/relationships/image" Target="../media/image45.gif"/></Relationships>
</file>

<file path=ppt/slides/_rels/slide12.xml.rels><?xml version="1.0" encoding="UTF-8" standalone="yes"?>
<Relationships xmlns="http://schemas.openxmlformats.org/package/2006/relationships"><Relationship Id="rId3" Type="http://schemas.openxmlformats.org/officeDocument/2006/relationships/image" Target="../media/image47.bin"/><Relationship Id="rId2" Type="http://schemas.openxmlformats.org/officeDocument/2006/relationships/image" Target="../media/image46.bin"/><Relationship Id="rId96" Type="http://schemas.openxmlformats.org/officeDocument/2006/relationships/image" Target="../media/image49.PNG"/><Relationship Id="rId1" Type="http://schemas.openxmlformats.org/officeDocument/2006/relationships/slideLayout" Target="../slideLayouts/slideLayout7.xml"/><Relationship Id="rId95" Type="http://schemas.openxmlformats.org/officeDocument/2006/relationships/image" Target="../media/image48.png"/><Relationship Id="rId94" Type="http://schemas.openxmlformats.org/officeDocument/2006/relationships/image" Target="../media/image43.bin"/></Relationships>
</file>

<file path=ppt/slides/_rels/slide13.xml.rels><?xml version="1.0" encoding="UTF-8" standalone="yes"?>
<Relationships xmlns="http://schemas.openxmlformats.org/package/2006/relationships"><Relationship Id="rId3" Type="http://schemas.openxmlformats.org/officeDocument/2006/relationships/image" Target="../media/image50.bin"/><Relationship Id="rId324" Type="http://schemas.openxmlformats.org/officeDocument/2006/relationships/image" Target="../media/image161.bin"/><Relationship Id="rId2" Type="http://schemas.openxmlformats.org/officeDocument/2006/relationships/image" Target="../media/image1.bin"/><Relationship Id="rId331" Type="http://schemas.openxmlformats.org/officeDocument/2006/relationships/image" Target="../media/image165.bin"/><Relationship Id="rId1" Type="http://schemas.openxmlformats.org/officeDocument/2006/relationships/slideLayout" Target="../slideLayouts/slideLayout7.xml"/><Relationship Id="rId327" Type="http://schemas.openxmlformats.org/officeDocument/2006/relationships/image" Target="../media/image54.bin"/><Relationship Id="rId326" Type="http://schemas.openxmlformats.org/officeDocument/2006/relationships/image" Target="../media/image53.bin"/><Relationship Id="rId4" Type="http://schemas.openxmlformats.org/officeDocument/2006/relationships/image" Target="../media/image51.bin"/><Relationship Id="rId325" Type="http://schemas.openxmlformats.org/officeDocument/2006/relationships/image" Target="../media/image52.bin"/></Relationships>
</file>

<file path=ppt/slides/_rels/slide14.xml.rels><?xml version="1.0" encoding="UTF-8" standalone="yes"?>
<Relationships xmlns="http://schemas.openxmlformats.org/package/2006/relationships"><Relationship Id="rId8" Type="http://schemas.openxmlformats.org/officeDocument/2006/relationships/image" Target="../media/image58.bin"/><Relationship Id="rId13" Type="http://schemas.openxmlformats.org/officeDocument/2006/relationships/image" Target="../media/image60.gif"/><Relationship Id="rId18" Type="http://schemas.openxmlformats.org/officeDocument/2006/relationships/hyperlink" Target="https://medium.com/@mahendraa1188/data-warehousing-interview-questions-a963c320f6be" TargetMode="External"/><Relationship Id="rId3" Type="http://schemas.openxmlformats.org/officeDocument/2006/relationships/image" Target="../media/image19.bin"/><Relationship Id="rId21" Type="http://schemas.openxmlformats.org/officeDocument/2006/relationships/image" Target="../media/image62.jfif"/><Relationship Id="rId7" Type="http://schemas.openxmlformats.org/officeDocument/2006/relationships/image" Target="../media/image57.bin"/><Relationship Id="rId12" Type="http://schemas.openxmlformats.org/officeDocument/2006/relationships/hyperlink" Target="https://medium.com/@mahendraa1188/best-practices-for-writing-a-data-analyst-resume-c74fb72b87e8" TargetMode="External"/><Relationship Id="rId17" Type="http://schemas.openxmlformats.org/officeDocument/2006/relationships/hyperlink" Target="https://medium.com/@mahendraa1188/naukri-profile-optimization-guide-get-more-job-calls-in-2025-232a39c10b3a" TargetMode="External"/><Relationship Id="rId2" Type="http://schemas.openxmlformats.org/officeDocument/2006/relationships/image" Target="../media/image1.bin"/><Relationship Id="rId16" Type="http://schemas.openxmlformats.org/officeDocument/2006/relationships/hyperlink" Target="https://medium.com/@mahendraa1188/sql-interview-question-for-data-analyst-b49189f7f4b6" TargetMode="External"/><Relationship Id="rId20" Type="http://schemas.openxmlformats.org/officeDocument/2006/relationships/hyperlink" Target="https://www.linkedin.com/in/mahendra-singh-%F0%9F%9A%80%E2%9D%84%EF%B8%8F-%F0%9F%90%8D-83699485/" TargetMode="External"/><Relationship Id="rId1" Type="http://schemas.openxmlformats.org/officeDocument/2006/relationships/slideLayout" Target="../slideLayouts/slideLayout7.xml"/><Relationship Id="rId6" Type="http://schemas.openxmlformats.org/officeDocument/2006/relationships/image" Target="../media/image56.bin"/><Relationship Id="rId11" Type="http://schemas.openxmlformats.org/officeDocument/2006/relationships/hyperlink" Target="https://medium.com/@mahendraa1188/scenario-based-power-bi-interview-question-c625877103ab" TargetMode="External"/><Relationship Id="rId5" Type="http://schemas.openxmlformats.org/officeDocument/2006/relationships/image" Target="../media/image55.bin"/><Relationship Id="rId15" Type="http://schemas.openxmlformats.org/officeDocument/2006/relationships/hyperlink" Target="https://medium.com/@mahendraa1188/business-analyst-interview-question-ffdb61c1c887" TargetMode="External"/><Relationship Id="rId10" Type="http://schemas.openxmlformats.org/officeDocument/2006/relationships/hyperlink" Target="https://medium.com/@mahendraa1188/50-real-time-power-bi-interview-question-3bde14068596" TargetMode="External"/><Relationship Id="rId19" Type="http://schemas.openxmlformats.org/officeDocument/2006/relationships/image" Target="../media/image61.png"/><Relationship Id="rId4" Type="http://schemas.openxmlformats.org/officeDocument/2006/relationships/image" Target="../media/image10.bin"/><Relationship Id="rId9" Type="http://schemas.openxmlformats.org/officeDocument/2006/relationships/image" Target="../media/image59.bin"/><Relationship Id="rId14" Type="http://schemas.openxmlformats.org/officeDocument/2006/relationships/hyperlink" Target="https://medium.com/@mahendraa1188/tableau-developer-interview-question-47c0d0bc9d4d" TargetMode="External"/></Relationships>
</file>

<file path=ppt/slides/_rels/slide15.xml.rels><?xml version="1.0" encoding="UTF-8" standalone="yes"?>
<Relationships xmlns="http://schemas.openxmlformats.org/package/2006/relationships"><Relationship Id="rId142" Type="http://schemas.openxmlformats.org/officeDocument/2006/relationships/image" Target="../media/image12.bin"/><Relationship Id="rId3" Type="http://schemas.openxmlformats.org/officeDocument/2006/relationships/image" Target="../media/image9.bin"/><Relationship Id="rId141" Type="http://schemas.openxmlformats.org/officeDocument/2006/relationships/image" Target="../media/image65.bin"/><Relationship Id="rId146" Type="http://schemas.openxmlformats.org/officeDocument/2006/relationships/hyperlink" Target="https://www.linkedin.com/in/mahendra-singh-%F0%9F%9A%80%E2%9D%84%EF%B8%8F-%F0%9F%90%8D-83699485/" TargetMode="External"/><Relationship Id="rId2" Type="http://schemas.openxmlformats.org/officeDocument/2006/relationships/image" Target="../media/image1.bin"/><Relationship Id="rId145" Type="http://schemas.openxmlformats.org/officeDocument/2006/relationships/image" Target="../media/image63.bin"/><Relationship Id="rId1" Type="http://schemas.openxmlformats.org/officeDocument/2006/relationships/slideLayout" Target="../slideLayouts/slideLayout7.xml"/><Relationship Id="rId144" Type="http://schemas.openxmlformats.org/officeDocument/2006/relationships/image" Target="../media/image67.bin"/><Relationship Id="rId149" Type="http://schemas.openxmlformats.org/officeDocument/2006/relationships/image" Target="../media/image61.png"/><Relationship Id="rId5" Type="http://schemas.openxmlformats.org/officeDocument/2006/relationships/image" Target="../media/image11.bin"/><Relationship Id="rId148" Type="http://schemas.openxmlformats.org/officeDocument/2006/relationships/hyperlink" Target="https://medium.com/@mahendraa1188/data-warehousing-interview-questions-a963c320f6be" TargetMode="External"/><Relationship Id="rId4" Type="http://schemas.openxmlformats.org/officeDocument/2006/relationships/image" Target="../media/image10.bin"/><Relationship Id="rId147" Type="http://schemas.openxmlformats.org/officeDocument/2006/relationships/image" Target="../media/image62.jfif"/></Relationships>
</file>

<file path=ppt/slides/_rels/slide2.xml.rels><?xml version="1.0" encoding="UTF-8" standalone="yes"?>
<Relationships xmlns="http://schemas.openxmlformats.org/package/2006/relationships"><Relationship Id="rId3" Type="http://schemas.openxmlformats.org/officeDocument/2006/relationships/image" Target="../media/image9.bin"/><Relationship Id="rId25" Type="http://schemas.openxmlformats.org/officeDocument/2006/relationships/image" Target="../media/image12.bin"/><Relationship Id="rId33" Type="http://schemas.openxmlformats.org/officeDocument/2006/relationships/image" Target="../media/image18.bin"/><Relationship Id="rId2" Type="http://schemas.openxmlformats.org/officeDocument/2006/relationships/image" Target="../media/image1.bin"/><Relationship Id="rId29" Type="http://schemas.openxmlformats.org/officeDocument/2006/relationships/image" Target="../media/image14.bin"/><Relationship Id="rId1" Type="http://schemas.openxmlformats.org/officeDocument/2006/relationships/slideLayout" Target="../slideLayouts/slideLayout7.xml"/><Relationship Id="rId24" Type="http://schemas.openxmlformats.org/officeDocument/2006/relationships/image" Target="../media/image8.bin"/><Relationship Id="rId32" Type="http://schemas.openxmlformats.org/officeDocument/2006/relationships/image" Target="../media/image17.bin"/><Relationship Id="rId5" Type="http://schemas.openxmlformats.org/officeDocument/2006/relationships/image" Target="../media/image11.bin"/><Relationship Id="rId28" Type="http://schemas.openxmlformats.org/officeDocument/2006/relationships/image" Target="../media/image13.bin"/><Relationship Id="rId31" Type="http://schemas.openxmlformats.org/officeDocument/2006/relationships/image" Target="../media/image16.bin"/><Relationship Id="rId4" Type="http://schemas.openxmlformats.org/officeDocument/2006/relationships/image" Target="../media/image10.bin"/><Relationship Id="rId27" Type="http://schemas.openxmlformats.org/officeDocument/2006/relationships/image" Target="../media/image100.bin"/><Relationship Id="rId30" Type="http://schemas.openxmlformats.org/officeDocument/2006/relationships/image" Target="../media/image15.bin"/></Relationships>
</file>

<file path=ppt/slides/_rels/slide3.xml.rels><?xml version="1.0" encoding="UTF-8" standalone="yes"?>
<Relationships xmlns="http://schemas.openxmlformats.org/package/2006/relationships"><Relationship Id="rId3" Type="http://schemas.openxmlformats.org/officeDocument/2006/relationships/image" Target="../media/image19.bin"/><Relationship Id="rId2" Type="http://schemas.openxmlformats.org/officeDocument/2006/relationships/image" Target="../media/image1.bin"/><Relationship Id="rId1" Type="http://schemas.openxmlformats.org/officeDocument/2006/relationships/slideLayout" Target="../slideLayouts/slideLayout7.xml"/><Relationship Id="rId6" Type="http://schemas.openxmlformats.org/officeDocument/2006/relationships/image" Target="../media/image21.bin"/><Relationship Id="rId5" Type="http://schemas.openxmlformats.org/officeDocument/2006/relationships/image" Target="../media/image20.bin"/><Relationship Id="rId4" Type="http://schemas.openxmlformats.org/officeDocument/2006/relationships/image" Target="../media/image10.bin"/></Relationships>
</file>

<file path=ppt/slides/_rels/slide4.xml.rels><?xml version="1.0" encoding="UTF-8" standalone="yes"?>
<Relationships xmlns="http://schemas.openxmlformats.org/package/2006/relationships"><Relationship Id="rId303" Type="http://schemas.openxmlformats.org/officeDocument/2006/relationships/image" Target="../media/image12.bin"/><Relationship Id="rId308" Type="http://schemas.openxmlformats.org/officeDocument/2006/relationships/image" Target="../media/image24.bin"/><Relationship Id="rId3" Type="http://schemas.openxmlformats.org/officeDocument/2006/relationships/image" Target="../media/image9.bin"/><Relationship Id="rId302" Type="http://schemas.openxmlformats.org/officeDocument/2006/relationships/image" Target="../media/image150.bin"/><Relationship Id="rId307" Type="http://schemas.openxmlformats.org/officeDocument/2006/relationships/image" Target="../media/image23.bin"/><Relationship Id="rId310" Type="http://schemas.openxmlformats.org/officeDocument/2006/relationships/image" Target="../media/image26.bin"/><Relationship Id="rId2" Type="http://schemas.openxmlformats.org/officeDocument/2006/relationships/image" Target="../media/image1.bin"/><Relationship Id="rId306" Type="http://schemas.openxmlformats.org/officeDocument/2006/relationships/image" Target="../media/image22.bin"/><Relationship Id="rId1" Type="http://schemas.openxmlformats.org/officeDocument/2006/relationships/slideLayout" Target="../slideLayouts/slideLayout7.xml"/><Relationship Id="rId5" Type="http://schemas.openxmlformats.org/officeDocument/2006/relationships/image" Target="../media/image11.bin"/><Relationship Id="rId305" Type="http://schemas.openxmlformats.org/officeDocument/2006/relationships/image" Target="../media/image152.bin"/><Relationship Id="rId309" Type="http://schemas.openxmlformats.org/officeDocument/2006/relationships/image" Target="../media/image25.bin"/><Relationship Id="rId4" Type="http://schemas.openxmlformats.org/officeDocument/2006/relationships/image" Target="../media/image10.bin"/></Relationships>
</file>

<file path=ppt/slides/_rels/slide5.xml.rels><?xml version="1.0" encoding="UTF-8" standalone="yes"?>
<Relationships xmlns="http://schemas.openxmlformats.org/package/2006/relationships"><Relationship Id="rId72" Type="http://schemas.openxmlformats.org/officeDocument/2006/relationships/image" Target="../media/image27.bin"/><Relationship Id="rId3" Type="http://schemas.openxmlformats.org/officeDocument/2006/relationships/image" Target="../media/image9.bin"/><Relationship Id="rId68" Type="http://schemas.openxmlformats.org/officeDocument/2006/relationships/image" Target="../media/image30.bin"/><Relationship Id="rId76" Type="http://schemas.openxmlformats.org/officeDocument/2006/relationships/image" Target="../media/image33.bin"/><Relationship Id="rId71" Type="http://schemas.openxmlformats.org/officeDocument/2006/relationships/image" Target="../media/image32.bin"/><Relationship Id="rId2" Type="http://schemas.openxmlformats.org/officeDocument/2006/relationships/image" Target="../media/image1.bin"/><Relationship Id="rId75" Type="http://schemas.openxmlformats.org/officeDocument/2006/relationships/image" Target="../media/image31.bin"/><Relationship Id="rId1" Type="http://schemas.openxmlformats.org/officeDocument/2006/relationships/slideLayout" Target="../slideLayouts/slideLayout7.xml"/><Relationship Id="rId74" Type="http://schemas.openxmlformats.org/officeDocument/2006/relationships/image" Target="../media/image29.bin"/><Relationship Id="rId5" Type="http://schemas.openxmlformats.org/officeDocument/2006/relationships/image" Target="../media/image11.bin"/><Relationship Id="rId73" Type="http://schemas.openxmlformats.org/officeDocument/2006/relationships/image" Target="../media/image28.bin"/><Relationship Id="rId78" Type="http://schemas.openxmlformats.org/officeDocument/2006/relationships/image" Target="../media/image35.bin"/><Relationship Id="rId4" Type="http://schemas.openxmlformats.org/officeDocument/2006/relationships/image" Target="../media/image10.bin"/><Relationship Id="rId69" Type="http://schemas.openxmlformats.org/officeDocument/2006/relationships/image" Target="../media/image12.bin"/><Relationship Id="rId77" Type="http://schemas.openxmlformats.org/officeDocument/2006/relationships/image" Target="../media/image34.bin"/></Relationships>
</file>

<file path=ppt/slides/_rels/slide6.xml.rels><?xml version="1.0" encoding="UTF-8" standalone="yes"?>
<Relationships xmlns="http://schemas.openxmlformats.org/package/2006/relationships"><Relationship Id="rId189" Type="http://schemas.openxmlformats.org/officeDocument/2006/relationships/image" Target="../media/image37.bin"/><Relationship Id="rId3" Type="http://schemas.openxmlformats.org/officeDocument/2006/relationships/image" Target="../media/image9.bin"/><Relationship Id="rId188" Type="http://schemas.openxmlformats.org/officeDocument/2006/relationships/image" Target="../media/image92.bin"/><Relationship Id="rId2" Type="http://schemas.openxmlformats.org/officeDocument/2006/relationships/image" Target="../media/image1.bin"/><Relationship Id="rId1" Type="http://schemas.openxmlformats.org/officeDocument/2006/relationships/slideLayout" Target="../slideLayouts/slideLayout7.xml"/><Relationship Id="rId178" Type="http://schemas.openxmlformats.org/officeDocument/2006/relationships/image" Target="../media/image12.bin"/><Relationship Id="rId5" Type="http://schemas.openxmlformats.org/officeDocument/2006/relationships/image" Target="../media/image11.bin"/><Relationship Id="rId181" Type="http://schemas.openxmlformats.org/officeDocument/2006/relationships/image" Target="../media/image36.bin"/><Relationship Id="rId199" Type="http://schemas.openxmlformats.org/officeDocument/2006/relationships/image" Target="../media/image38.png"/><Relationship Id="rId177" Type="http://schemas.openxmlformats.org/officeDocument/2006/relationships/image" Target="../media/image85.bin"/><Relationship Id="rId198" Type="http://schemas.openxmlformats.org/officeDocument/2006/relationships/image" Target="../media/image98.bin"/><Relationship Id="rId4" Type="http://schemas.openxmlformats.org/officeDocument/2006/relationships/image" Target="../media/image10.bin"/><Relationship Id="rId180" Type="http://schemas.openxmlformats.org/officeDocument/2006/relationships/image" Target="../media/image87.bin"/></Relationships>
</file>

<file path=ppt/slides/_rels/slide7.xml.rels><?xml version="1.0" encoding="UTF-8" standalone="yes"?>
<Relationships xmlns="http://schemas.openxmlformats.org/package/2006/relationships"><Relationship Id="rId3" Type="http://schemas.openxmlformats.org/officeDocument/2006/relationships/image" Target="../media/image9.bin"/><Relationship Id="rId243" Type="http://schemas.openxmlformats.org/officeDocument/2006/relationships/image" Target="../media/image39.bin"/><Relationship Id="rId239" Type="http://schemas.openxmlformats.org/officeDocument/2006/relationships/image" Target="../media/image118.bin"/><Relationship Id="rId2" Type="http://schemas.openxmlformats.org/officeDocument/2006/relationships/image" Target="../media/image1.bin"/><Relationship Id="rId242" Type="http://schemas.openxmlformats.org/officeDocument/2006/relationships/image" Target="../media/image120.bin"/><Relationship Id="rId1" Type="http://schemas.openxmlformats.org/officeDocument/2006/relationships/slideLayout" Target="../slideLayouts/slideLayout7.xml"/><Relationship Id="rId5" Type="http://schemas.openxmlformats.org/officeDocument/2006/relationships/image" Target="../media/image11.bin"/><Relationship Id="rId240" Type="http://schemas.openxmlformats.org/officeDocument/2006/relationships/image" Target="../media/image12.bin"/><Relationship Id="rId4" Type="http://schemas.openxmlformats.org/officeDocument/2006/relationships/image" Target="../media/image10.bin"/><Relationship Id="rId244" Type="http://schemas.openxmlformats.org/officeDocument/2006/relationships/image" Target="../media/image40.png"/></Relationships>
</file>

<file path=ppt/slides/_rels/slide8.xml.rels><?xml version="1.0" encoding="UTF-8" standalone="yes"?>
<Relationships xmlns="http://schemas.openxmlformats.org/package/2006/relationships"><Relationship Id="rId3" Type="http://schemas.openxmlformats.org/officeDocument/2006/relationships/image" Target="../media/image9.bin"/><Relationship Id="rId243" Type="http://schemas.openxmlformats.org/officeDocument/2006/relationships/image" Target="../media/image39.bin"/><Relationship Id="rId239" Type="http://schemas.openxmlformats.org/officeDocument/2006/relationships/image" Target="../media/image118.bin"/><Relationship Id="rId2" Type="http://schemas.openxmlformats.org/officeDocument/2006/relationships/image" Target="../media/image1.bin"/><Relationship Id="rId242" Type="http://schemas.openxmlformats.org/officeDocument/2006/relationships/image" Target="../media/image120.bin"/><Relationship Id="rId1" Type="http://schemas.openxmlformats.org/officeDocument/2006/relationships/slideLayout" Target="../slideLayouts/slideLayout7.xml"/><Relationship Id="rId5" Type="http://schemas.openxmlformats.org/officeDocument/2006/relationships/image" Target="../media/image11.bin"/><Relationship Id="rId240" Type="http://schemas.openxmlformats.org/officeDocument/2006/relationships/image" Target="../media/image12.bin"/><Relationship Id="rId4" Type="http://schemas.openxmlformats.org/officeDocument/2006/relationships/image" Target="../media/image10.bin"/><Relationship Id="rId244" Type="http://schemas.openxmlformats.org/officeDocument/2006/relationships/image" Target="../media/image41.png"/></Relationships>
</file>

<file path=ppt/slides/_rels/slide9.xml.rels><?xml version="1.0" encoding="UTF-8" standalone="yes"?>
<Relationships xmlns="http://schemas.openxmlformats.org/package/2006/relationships"><Relationship Id="rId3" Type="http://schemas.openxmlformats.org/officeDocument/2006/relationships/image" Target="../media/image9.bin"/><Relationship Id="rId243" Type="http://schemas.openxmlformats.org/officeDocument/2006/relationships/image" Target="../media/image39.bin"/><Relationship Id="rId239" Type="http://schemas.openxmlformats.org/officeDocument/2006/relationships/image" Target="../media/image118.bin"/><Relationship Id="rId2" Type="http://schemas.openxmlformats.org/officeDocument/2006/relationships/image" Target="../media/image1.bin"/><Relationship Id="rId242" Type="http://schemas.openxmlformats.org/officeDocument/2006/relationships/image" Target="../media/image120.bin"/><Relationship Id="rId1" Type="http://schemas.openxmlformats.org/officeDocument/2006/relationships/slideLayout" Target="../slideLayouts/slideLayout7.xml"/><Relationship Id="rId5" Type="http://schemas.openxmlformats.org/officeDocument/2006/relationships/image" Target="../media/image11.bin"/><Relationship Id="rId240" Type="http://schemas.openxmlformats.org/officeDocument/2006/relationships/image" Target="../media/image12.bin"/><Relationship Id="rId4" Type="http://schemas.openxmlformats.org/officeDocument/2006/relationships/image" Target="../media/image10.bin"/><Relationship Id="rId244" Type="http://schemas.openxmlformats.org/officeDocument/2006/relationships/image" Target="../media/image4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2"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2">
            <a:alphaModFix/>
          </a:blip>
          <a:stretch/>
        </p:blipFill>
        <p:spPr>
          <a:xfrm>
            <a:off x="0" y="27710"/>
            <a:ext cx="18288000" cy="10287000"/>
          </a:xfrm>
          <a:prstGeom prst="rect">
            <a:avLst/>
          </a:prstGeom>
        </p:spPr>
      </p:pic>
      <p:pic>
        <p:nvPicPr>
          <p:cNvPr id="303"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3">
            <a:alphaModFix/>
          </a:blip>
          <a:stretch/>
        </p:blipFill>
        <p:spPr>
          <a:xfrm>
            <a:off x="8634073" y="6795873"/>
            <a:ext cx="6023620" cy="3388286"/>
          </a:xfrm>
          <a:prstGeom prst="rect">
            <a:avLst/>
          </a:prstGeom>
        </p:spPr>
      </p:pic>
      <p:pic>
        <p:nvPicPr>
          <p:cNvPr id="305" name="layoutShapeInnerChild6">
            <a:extLst>
              <a:ext uri="{FF2B5EF4-FFF2-40B4-BE49-F238E27FC236}">
                <a16:creationId xmlns:a16="http://schemas.microsoft.com/office/drawing/2014/main" id="{A8642F66-C0BB-4949-9A9C-024B120A5D52}"/>
              </a:ext>
            </a:extLst>
          </p:cNvPr>
          <p:cNvPicPr>
            <a:picLocks noChangeAspect="1"/>
          </p:cNvPicPr>
          <p:nvPr/>
        </p:nvPicPr>
        <p:blipFill rotWithShape="1">
          <a:blip r:embed="rId4">
            <a:alphaModFix/>
            <a:extLst>
              <a:ext uri="{E11DE8FF-98C6-4FE3-9008-58D275F4E5F6}">
                <asvg:svgBlip xmlns:asvg="http://schemas.microsoft.com/office/drawing/2016/SVG/main" xmlns:p14="http://schemas.microsoft.com/office/powerpoint/2010/main" xmlns:a14="http://schemas.microsoft.com/office/drawing/2010/main" xmlns:a16="http://schemas.microsoft.com/office/drawing/2014/main" xmlns="" r:embed="rId13"/>
                <a14:useLocalDpi xmlns:a14="http://schemas.microsoft.com/office/drawing/2010/main" xmlns:p14="http://schemas.microsoft.com/office/powerpoint/2010/main" xmlns:asvg="http://schemas.microsoft.com/office/drawing/2016/SVG/main" xmlns:a16="http://schemas.microsoft.com/office/drawing/2014/main" xmlns="" val="0"/>
              </a:ext>
            </a:extLst>
          </a:blip>
          <a:srcRect/>
          <a:stretch/>
        </p:blipFill>
        <p:spPr>
          <a:xfrm>
            <a:off x="9625429" y="0"/>
            <a:ext cx="8595270" cy="10184159"/>
          </a:xfrm>
          <a:prstGeom prst="rect">
            <a:avLst/>
          </a:prstGeom>
        </p:spPr>
      </p:pic>
      <p:sp>
        <p:nvSpPr>
          <p:cNvPr id="307" name="Awesome Presentation Title-0">
            <a:extLst>
              <a:ext uri="{FF2B5EF4-FFF2-40B4-BE49-F238E27FC236}">
                <a16:creationId xmlns:a16="http://schemas.microsoft.com/office/drawing/2014/main" id="{111B4A49-B930-4A89-A1CD-6CA2B3D95AED}"/>
              </a:ext>
            </a:extLst>
          </p:cNvPr>
          <p:cNvSpPr txBox="1"/>
          <p:nvPr/>
        </p:nvSpPr>
        <p:spPr>
          <a:xfrm>
            <a:off x="496369" y="914400"/>
            <a:ext cx="12125195" cy="910506"/>
          </a:xfrm>
          <a:prstGeom prst="rect">
            <a:avLst/>
          </a:prstGeom>
          <a:noFill/>
        </p:spPr>
        <p:txBody>
          <a:bodyPr vertOverflow="clip" horzOverflow="clip" wrap="square" lIns="0" tIns="0" rIns="0" bIns="0" rtlCol="0" anchor="t">
            <a:spAutoFit/>
          </a:bodyPr>
          <a:lstStyle/>
          <a:p>
            <a:pPr algn="l">
              <a:lnSpc>
                <a:spcPts val="7128"/>
              </a:lnSpc>
            </a:pPr>
            <a:r>
              <a:rPr lang="en-US" sz="6600" spc="-132" dirty="0">
                <a:solidFill>
                  <a:srgbClr val="181C24">
                    <a:alpha val="100000"/>
                  </a:srgbClr>
                </a:solidFill>
                <a:latin typeface="IBM Plex Serif SemiBold" panose="00000700000000000000" pitchFamily="2" charset="0"/>
              </a:rPr>
              <a:t>Project on CRM Analytics</a:t>
            </a:r>
          </a:p>
        </p:txBody>
      </p:sp>
      <p:sp>
        <p:nvSpPr>
          <p:cNvPr id="309" name="A small sentence which explains all about this presentation-0">
            <a:extLst>
              <a:ext uri="{FF2B5EF4-FFF2-40B4-BE49-F238E27FC236}">
                <a16:creationId xmlns:a16="http://schemas.microsoft.com/office/drawing/2014/main" id="{111B4A49-B930-4A89-A1CD-6CA2B3D95AED}"/>
              </a:ext>
            </a:extLst>
          </p:cNvPr>
          <p:cNvSpPr txBox="1"/>
          <p:nvPr/>
        </p:nvSpPr>
        <p:spPr>
          <a:xfrm>
            <a:off x="563670" y="1824906"/>
            <a:ext cx="17536438" cy="861774"/>
          </a:xfrm>
          <a:prstGeom prst="rect">
            <a:avLst/>
          </a:prstGeom>
          <a:noFill/>
        </p:spPr>
        <p:txBody>
          <a:bodyPr vertOverflow="clip" horzOverflow="clip" wrap="square" lIns="0" tIns="0" rIns="0" bIns="0" rtlCol="0" anchor="t">
            <a:spAutoFit/>
          </a:bodyPr>
          <a:lstStyle/>
          <a:p>
            <a:r>
              <a:rPr lang="en-US" sz="1400" dirty="0">
                <a:latin typeface="Arial" panose="020B0604020202020204" pitchFamily="34" charset="0"/>
                <a:cs typeface="Arial" panose="020B0604020202020204" pitchFamily="34" charset="0"/>
              </a:rPr>
              <a:t>The </a:t>
            </a:r>
            <a:r>
              <a:rPr lang="en-US" sz="1400" b="1" dirty="0">
                <a:latin typeface="Arial" panose="020B0604020202020204" pitchFamily="34" charset="0"/>
                <a:cs typeface="Arial" panose="020B0604020202020204" pitchFamily="34" charset="0"/>
              </a:rPr>
              <a:t>CRM Capstone Dashboard</a:t>
            </a:r>
            <a:r>
              <a:rPr lang="en-US" sz="1400" dirty="0">
                <a:latin typeface="Arial" panose="020B0604020202020204" pitchFamily="34" charset="0"/>
                <a:cs typeface="Arial" panose="020B0604020202020204" pitchFamily="34" charset="0"/>
              </a:rPr>
              <a:t> is designed to provide comprehensive insights into customer relationship management, empowering businesses to enhance customer engagement, retention, and revenue growth. This Power BI dashboard enables stakeholders—including sales teams, marketing professionals, and business managers—to make data-driven decisions.</a:t>
            </a:r>
          </a:p>
          <a:p>
            <a:r>
              <a:rPr lang="en-US" sz="1400" dirty="0">
                <a:latin typeface="Arial" panose="020B0604020202020204" pitchFamily="34" charset="0"/>
                <a:cs typeface="Arial" panose="020B0604020202020204" pitchFamily="34" charset="0"/>
              </a:rPr>
              <a:t>The dashboard includes key KPIs such as </a:t>
            </a:r>
            <a:r>
              <a:rPr lang="en-US" sz="1400" b="1" dirty="0">
                <a:latin typeface="Arial" panose="020B0604020202020204" pitchFamily="34" charset="0"/>
                <a:cs typeface="Arial" panose="020B0604020202020204" pitchFamily="34" charset="0"/>
              </a:rPr>
              <a:t>Total Leads, Conversion Rate, Customer Acquisition Cost (CAC), Retention Rate, Average Deal Size, and Customer Lifetime Value (CLV)</a:t>
            </a:r>
            <a:r>
              <a:rPr lang="en-US" sz="1400" dirty="0">
                <a:latin typeface="Arial" panose="020B0604020202020204" pitchFamily="34" charset="0"/>
                <a:cs typeface="Arial" panose="020B0604020202020204" pitchFamily="34" charset="0"/>
              </a:rPr>
              <a:t>. It also provides advanced analytics on </a:t>
            </a:r>
            <a:r>
              <a:rPr lang="en-US" sz="1400" b="1" dirty="0">
                <a:latin typeface="Arial" panose="020B0604020202020204" pitchFamily="34" charset="0"/>
                <a:cs typeface="Arial" panose="020B0604020202020204" pitchFamily="34" charset="0"/>
              </a:rPr>
              <a:t>sales pipeline efficiency, churn analysis, customer segmentation, and sales performance trends</a:t>
            </a:r>
            <a:endParaRPr lang="en-US" sz="1400" spc="-21" dirty="0">
              <a:solidFill>
                <a:srgbClr val="6E7177">
                  <a:alpha val="100000"/>
                </a:srgbClr>
              </a:solidFill>
              <a:latin typeface="IBM Plex Sans" panose="00000700000000000000" pitchFamily="2" charset="0"/>
            </a:endParaRPr>
          </a:p>
        </p:txBody>
      </p:sp>
      <p:sp>
        <p:nvSpPr>
          <p:cNvPr id="311" name="Presenter Name-430">
            <a:extLst>
              <a:ext uri="{FF2B5EF4-FFF2-40B4-BE49-F238E27FC236}">
                <a16:creationId xmlns:a16="http://schemas.microsoft.com/office/drawing/2014/main" id="{111B4A49-B930-4A89-A1CD-6CA2B3D95AED}"/>
              </a:ext>
            </a:extLst>
          </p:cNvPr>
          <p:cNvSpPr txBox="1"/>
          <p:nvPr/>
        </p:nvSpPr>
        <p:spPr>
          <a:xfrm>
            <a:off x="914400" y="8867775"/>
            <a:ext cx="7362825" cy="438582"/>
          </a:xfrm>
          <a:prstGeom prst="rect">
            <a:avLst/>
          </a:prstGeom>
          <a:noFill/>
        </p:spPr>
        <p:txBody>
          <a:bodyPr vertOverflow="clip" horzOverflow="clip" wrap="square" lIns="0" tIns="0" rIns="0" bIns="0" rtlCol="0" anchor="t">
            <a:spAutoFit/>
          </a:bodyPr>
          <a:lstStyle/>
          <a:p>
            <a:pPr algn="l">
              <a:lnSpc>
                <a:spcPts val="3672"/>
              </a:lnSpc>
            </a:pPr>
            <a:r>
              <a:rPr lang="en-US" sz="2700" spc="-54" dirty="0" err="1">
                <a:solidFill>
                  <a:srgbClr val="181C24">
                    <a:alpha val="100000"/>
                  </a:srgbClr>
                </a:solidFill>
                <a:latin typeface="IBM Plex Serif SemiBold" panose="00000700000000000000" pitchFamily="2" charset="0"/>
              </a:rPr>
              <a:t>Mahendra</a:t>
            </a:r>
            <a:r>
              <a:rPr lang="en-US" sz="2700" spc="-54" dirty="0">
                <a:solidFill>
                  <a:srgbClr val="181C24">
                    <a:alpha val="100000"/>
                  </a:srgbClr>
                </a:solidFill>
                <a:latin typeface="IBM Plex Serif SemiBold" panose="00000700000000000000" pitchFamily="2" charset="0"/>
              </a:rPr>
              <a:t> Singh</a:t>
            </a:r>
          </a:p>
        </p:txBody>
      </p:sp>
      <p:pic>
        <p:nvPicPr>
          <p:cNvPr id="9" name="Picture 8">
            <a:extLst>
              <a:ext uri="{FF2B5EF4-FFF2-40B4-BE49-F238E27FC236}">
                <a16:creationId xmlns:a16="http://schemas.microsoft.com/office/drawing/2014/main" id="{341C9724-3E6D-4490-BE8F-9F0D68BD423D}"/>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879486" y="7887132"/>
            <a:ext cx="2449991" cy="1044822"/>
          </a:xfrm>
          <a:prstGeom prst="rect">
            <a:avLst/>
          </a:prstGeom>
        </p:spPr>
      </p:pic>
      <p:pic>
        <p:nvPicPr>
          <p:cNvPr id="10" name="Picture 2" descr="Image result for tableau">
            <a:extLst>
              <a:ext uri="{FF2B5EF4-FFF2-40B4-BE49-F238E27FC236}">
                <a16:creationId xmlns:a16="http://schemas.microsoft.com/office/drawing/2014/main" id="{6FF5BAA2-D474-411E-8E01-6868D4FEDE7B}"/>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725071" y="7865336"/>
            <a:ext cx="1486964" cy="86193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E6002AAA-48FB-4C7B-907D-FF7BA392B5BE}"/>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67301" y="73165"/>
            <a:ext cx="1836655" cy="510924"/>
          </a:xfrm>
          <a:prstGeom prst="rect">
            <a:avLst/>
          </a:prstGeom>
        </p:spPr>
      </p:pic>
      <p:pic>
        <p:nvPicPr>
          <p:cNvPr id="1026" name="Picture 2" descr="MySQL round logo transparent PNG - StickPNG">
            <a:extLst>
              <a:ext uri="{FF2B5EF4-FFF2-40B4-BE49-F238E27FC236}">
                <a16:creationId xmlns:a16="http://schemas.microsoft.com/office/drawing/2014/main" id="{3684BE70-4813-439C-ACDC-861F45B48A3D}"/>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5875906" y="7961059"/>
            <a:ext cx="766213" cy="766213"/>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4D714411-B214-4187-A5C8-6BFD2F68CDC0}"/>
              </a:ext>
            </a:extLst>
          </p:cNvPr>
          <p:cNvPicPr>
            <a:picLocks noChangeAspect="1"/>
          </p:cNvPicPr>
          <p:nvPr/>
        </p:nvPicPr>
        <p:blipFill>
          <a:blip r:embed="rId18"/>
          <a:stretch>
            <a:fillRect/>
          </a:stretch>
        </p:blipFill>
        <p:spPr>
          <a:xfrm>
            <a:off x="1127857" y="2888534"/>
            <a:ext cx="4403239" cy="4403239"/>
          </a:xfrm>
          <a:prstGeom prst="rect">
            <a:avLst/>
          </a:prstGeom>
        </p:spPr>
      </p:pic>
    </p:spTree>
    <p:extLst>
      <p:ext uri="{BB962C8B-B14F-4D97-AF65-F5344CB8AC3E}">
        <p14:creationId xmlns:p14="http://schemas.microsoft.com/office/powerpoint/2010/main" val="3648047976"/>
      </p:ext>
    </p:extLst>
  </p:cSld>
  <p:clrMapOvr>
    <a:masterClrMapping/>
  </p:clrMapOvr>
  <mc:AlternateContent xmlns:mc="http://schemas.openxmlformats.org/markup-compatibility/2006" xmlns:p14="http://schemas.microsoft.com/office/powerpoint/2010/main">
    <mc:Choice Requires="p14">
      <p:transition spd="med" p14:dur="700" advClick="0">
        <p:push dir="u"/>
      </p:transition>
    </mc:Choice>
    <mc:Fallback xmlns="">
      <p:transition spd="med" advClick="0">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accel="50000" decel="50000" fill="hold" nodeType="withEffect">
                                  <p:stCondLst>
                                    <p:cond delay="0"/>
                                  </p:stCondLst>
                                  <p:childTnLst>
                                    <p:set>
                                      <p:cBhvr>
                                        <p:cTn id="6" dur="1" fill="hold">
                                          <p:stCondLst>
                                            <p:cond delay="0"/>
                                          </p:stCondLst>
                                        </p:cTn>
                                        <p:tgtEl>
                                          <p:spTgt spid="303"/>
                                        </p:tgtEl>
                                        <p:attrNameLst>
                                          <p:attrName>style.visibility</p:attrName>
                                        </p:attrNameLst>
                                      </p:cBhvr>
                                      <p:to>
                                        <p:strVal val="visible"/>
                                      </p:to>
                                    </p:set>
                                    <p:animEffect transition="in" filter="fade">
                                      <p:cBhvr>
                                        <p:cTn id="7" dur="1200"/>
                                        <p:tgtEl>
                                          <p:spTgt spid="303"/>
                                        </p:tgtEl>
                                      </p:cBhvr>
                                    </p:animEffect>
                                  </p:childTnLst>
                                </p:cTn>
                              </p:par>
                              <p:par>
                                <p:cTn id="8" presetID="64" presetClass="path" presetSubtype="0" accel="50000" decel="50000" fill="hold" nodeType="withEffect">
                                  <p:stCondLst>
                                    <p:cond delay="0"/>
                                  </p:stCondLst>
                                  <p:childTnLst>
                                    <p:animMotion origin="layout" path="M 0 0.074074075 L 0 0 E" pathEditMode="relative" ptsTypes="">
                                      <p:cBhvr>
                                        <p:cTn id="9" dur="1200" fill="hold"/>
                                        <p:tgtEl>
                                          <p:spTgt spid="303"/>
                                        </p:tgtEl>
                                        <p:attrNameLst>
                                          <p:attrName>ppt_x</p:attrName>
                                          <p:attrName>ppt_y</p:attrName>
                                        </p:attrNameLst>
                                      </p:cBhvr>
                                    </p:animMotion>
                                  </p:childTnLst>
                                </p:cTn>
                              </p:par>
                              <p:par>
                                <p:cTn id="10" presetID="10" presetClass="entr" presetSubtype="0" accel="50000" decel="50000" fill="hold" nodeType="withEffect">
                                  <p:stCondLst>
                                    <p:cond delay="0"/>
                                  </p:stCondLst>
                                  <p:childTnLst>
                                    <p:set>
                                      <p:cBhvr>
                                        <p:cTn id="11" dur="1" fill="hold">
                                          <p:stCondLst>
                                            <p:cond delay="0"/>
                                          </p:stCondLst>
                                        </p:cTn>
                                        <p:tgtEl>
                                          <p:spTgt spid="305"/>
                                        </p:tgtEl>
                                        <p:attrNameLst>
                                          <p:attrName>style.visibility</p:attrName>
                                        </p:attrNameLst>
                                      </p:cBhvr>
                                      <p:to>
                                        <p:strVal val="visible"/>
                                      </p:to>
                                    </p:set>
                                    <p:animEffect transition="in" filter="fade">
                                      <p:cBhvr>
                                        <p:cTn id="12" dur="1200"/>
                                        <p:tgtEl>
                                          <p:spTgt spid="305"/>
                                        </p:tgtEl>
                                      </p:cBhvr>
                                    </p:animEffect>
                                  </p:childTnLst>
                                </p:cTn>
                              </p:par>
                              <p:par>
                                <p:cTn id="13" presetID="64" presetClass="path" presetSubtype="0" accel="50000" decel="50000" fill="hold" nodeType="withEffect">
                                  <p:stCondLst>
                                    <p:cond delay="0"/>
                                  </p:stCondLst>
                                  <p:childTnLst>
                                    <p:animMotion origin="layout" path="M -3.1789145E-07 0.07407118 L -3.1789145E-07 -2.8936952E-06 E" pathEditMode="relative" ptsTypes="">
                                      <p:cBhvr>
                                        <p:cTn id="14" dur="1200" fill="hold"/>
                                        <p:tgtEl>
                                          <p:spTgt spid="305"/>
                                        </p:tgtEl>
                                        <p:attrNameLst>
                                          <p:attrName>ppt_x</p:attrName>
                                          <p:attrName>ppt_y</p:attrName>
                                        </p:attrNameLst>
                                      </p:cBhvr>
                                    </p:animMotion>
                                  </p:childTnLst>
                                </p:cTn>
                              </p:par>
                              <p:par>
                                <p:cTn id="15" presetID="10" presetClass="entr" presetSubtype="0" accel="50000" decel="50000" fill="hold" nodeType="withEffect">
                                  <p:stCondLst>
                                    <p:cond delay="400"/>
                                  </p:stCondLst>
                                  <p:childTnLst>
                                    <p:set>
                                      <p:cBhvr>
                                        <p:cTn id="16" dur="1" fill="hold">
                                          <p:stCondLst>
                                            <p:cond delay="0"/>
                                          </p:stCondLst>
                                        </p:cTn>
                                        <p:tgtEl>
                                          <p:spTgt spid="307"/>
                                        </p:tgtEl>
                                        <p:attrNameLst>
                                          <p:attrName>style.visibility</p:attrName>
                                        </p:attrNameLst>
                                      </p:cBhvr>
                                      <p:to>
                                        <p:strVal val="visible"/>
                                      </p:to>
                                    </p:set>
                                    <p:animEffect transition="in" filter="fade">
                                      <p:cBhvr>
                                        <p:cTn id="17" dur="600"/>
                                        <p:tgtEl>
                                          <p:spTgt spid="307"/>
                                        </p:tgtEl>
                                      </p:cBhvr>
                                    </p:animEffect>
                                  </p:childTnLst>
                                </p:cTn>
                              </p:par>
                              <p:par>
                                <p:cTn id="18" presetID="64" presetClass="path" presetSubtype="0" accel="50000" decel="50000" fill="hold" nodeType="withEffect">
                                  <p:stCondLst>
                                    <p:cond delay="400"/>
                                  </p:stCondLst>
                                  <p:childTnLst>
                                    <p:animMotion origin="layout" path="M 0 0.046296295 L 0 0 E" pathEditMode="relative" ptsTypes="">
                                      <p:cBhvr>
                                        <p:cTn id="19" dur="600" fill="hold"/>
                                        <p:tgtEl>
                                          <p:spTgt spid="307"/>
                                        </p:tgtEl>
                                        <p:attrNameLst>
                                          <p:attrName>ppt_x</p:attrName>
                                          <p:attrName>ppt_y</p:attrName>
                                        </p:attrNameLst>
                                      </p:cBhvr>
                                    </p:animMotion>
                                  </p:childTnLst>
                                </p:cTn>
                              </p:par>
                              <p:par>
                                <p:cTn id="20" presetID="10" presetClass="entr" presetSubtype="0" accel="50000" decel="50000" fill="hold" nodeType="withEffect">
                                  <p:stCondLst>
                                    <p:cond delay="600"/>
                                  </p:stCondLst>
                                  <p:childTnLst>
                                    <p:set>
                                      <p:cBhvr>
                                        <p:cTn id="21" dur="1" fill="hold">
                                          <p:stCondLst>
                                            <p:cond delay="0"/>
                                          </p:stCondLst>
                                        </p:cTn>
                                        <p:tgtEl>
                                          <p:spTgt spid="309"/>
                                        </p:tgtEl>
                                        <p:attrNameLst>
                                          <p:attrName>style.visibility</p:attrName>
                                        </p:attrNameLst>
                                      </p:cBhvr>
                                      <p:to>
                                        <p:strVal val="visible"/>
                                      </p:to>
                                    </p:set>
                                    <p:animEffect transition="in" filter="fade">
                                      <p:cBhvr>
                                        <p:cTn id="22" dur="600"/>
                                        <p:tgtEl>
                                          <p:spTgt spid="309"/>
                                        </p:tgtEl>
                                      </p:cBhvr>
                                    </p:animEffect>
                                  </p:childTnLst>
                                </p:cTn>
                              </p:par>
                              <p:par>
                                <p:cTn id="23" presetID="64" presetClass="path" presetSubtype="0" accel="50000" decel="50000" fill="hold" nodeType="withEffect">
                                  <p:stCondLst>
                                    <p:cond delay="600"/>
                                  </p:stCondLst>
                                  <p:childTnLst>
                                    <p:animMotion origin="layout" path="M 0 0.046293415 L 0 -2.8822158E-06 E" pathEditMode="relative" ptsTypes="">
                                      <p:cBhvr>
                                        <p:cTn id="24" dur="600" fill="hold"/>
                                        <p:tgtEl>
                                          <p:spTgt spid="309"/>
                                        </p:tgtEl>
                                        <p:attrNameLst>
                                          <p:attrName>ppt_x</p:attrName>
                                          <p:attrName>ppt_y</p:attrName>
                                        </p:attrNameLst>
                                      </p:cBhvr>
                                    </p:animMotion>
                                  </p:childTnLst>
                                </p:cTn>
                              </p:par>
                              <p:par>
                                <p:cTn id="25" presetID="10" presetClass="entr" presetSubtype="0" accel="50000" decel="50000" fill="hold" nodeType="withEffect">
                                  <p:stCondLst>
                                    <p:cond delay="700"/>
                                  </p:stCondLst>
                                  <p:childTnLst>
                                    <p:set>
                                      <p:cBhvr>
                                        <p:cTn id="26" dur="1" fill="hold">
                                          <p:stCondLst>
                                            <p:cond delay="0"/>
                                          </p:stCondLst>
                                        </p:cTn>
                                        <p:tgtEl>
                                          <p:spTgt spid="311"/>
                                        </p:tgtEl>
                                        <p:attrNameLst>
                                          <p:attrName>style.visibility</p:attrName>
                                        </p:attrNameLst>
                                      </p:cBhvr>
                                      <p:to>
                                        <p:strVal val="visible"/>
                                      </p:to>
                                    </p:set>
                                    <p:animEffect transition="in" filter="fade">
                                      <p:cBhvr>
                                        <p:cTn id="27" dur="600"/>
                                        <p:tgtEl>
                                          <p:spTgt spid="311"/>
                                        </p:tgtEl>
                                      </p:cBhvr>
                                    </p:animEffect>
                                  </p:childTnLst>
                                </p:cTn>
                              </p:par>
                              <p:par>
                                <p:cTn id="28" presetID="64" presetClass="path" presetSubtype="0" accel="50000" decel="50000" fill="hold" nodeType="withEffect">
                                  <p:stCondLst>
                                    <p:cond delay="700"/>
                                  </p:stCondLst>
                                  <p:childTnLst>
                                    <p:animMotion origin="layout" path="M 0 0.046296295 L 0 0 E" pathEditMode="relative" ptsTypes="">
                                      <p:cBhvr>
                                        <p:cTn id="29" dur="600" fill="hold"/>
                                        <p:tgtEl>
                                          <p:spTgt spid="311"/>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3" grpId="0"/>
      <p:bldP spid="305" grpId="0"/>
      <p:bldP spid="307" grpId="0"/>
      <p:bldP spid="309" grpId="0"/>
      <p:bldP spid="311"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9"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2">
            <a:alphaModFix/>
          </a:blip>
          <a:stretch/>
        </p:blipFill>
        <p:spPr>
          <a:xfrm>
            <a:off x="0" y="0"/>
            <a:ext cx="18288000" cy="10287000"/>
          </a:xfrm>
          <a:prstGeom prst="rect">
            <a:avLst/>
          </a:prstGeom>
        </p:spPr>
      </p:pic>
      <p:pic>
        <p:nvPicPr>
          <p:cNvPr id="680"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3">
            <a:alphaModFix/>
          </a:blip>
          <a:stretch/>
        </p:blipFill>
        <p:spPr>
          <a:xfrm>
            <a:off x="0" y="0"/>
            <a:ext cx="5715000" cy="5715000"/>
          </a:xfrm>
          <a:prstGeom prst="rect">
            <a:avLst/>
          </a:prstGeom>
        </p:spPr>
      </p:pic>
      <p:pic>
        <p:nvPicPr>
          <p:cNvPr id="682"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4">
            <a:alphaModFix/>
          </a:blip>
          <a:stretch/>
        </p:blipFill>
        <p:spPr>
          <a:xfrm>
            <a:off x="8153239" y="-4019"/>
            <a:ext cx="10239375" cy="10287000"/>
          </a:xfrm>
          <a:prstGeom prst="rect">
            <a:avLst/>
          </a:prstGeom>
        </p:spPr>
      </p:pic>
      <p:pic>
        <p:nvPicPr>
          <p:cNvPr id="684" name="layoutShapeInnerChild7">
            <a:extLst>
              <a:ext uri="{FF2B5EF4-FFF2-40B4-BE49-F238E27FC236}">
                <a16:creationId xmlns:a16="http://schemas.microsoft.com/office/drawing/2014/main" id="{A8642F66-C0BB-4949-9A9C-024B120A5D52}"/>
              </a:ext>
            </a:extLst>
          </p:cNvPr>
          <p:cNvPicPr>
            <a:picLocks noChangeAspect="1"/>
          </p:cNvPicPr>
          <p:nvPr/>
        </p:nvPicPr>
        <p:blipFill rotWithShape="1">
          <a:blip r:embed="rId5">
            <a:alphaModFix/>
            <a:extLst>
              <a:ext uri="{5B0CBD76-6E04-473D-BD52-1612F140CD41}">
                <asvg:svgBlip xmlns:asvg="http://schemas.microsoft.com/office/drawing/2016/SVG/main" xmlns:p14="http://schemas.microsoft.com/office/powerpoint/2010/main" xmlns:a14="http://schemas.microsoft.com/office/drawing/2010/main" xmlns:a16="http://schemas.microsoft.com/office/drawing/2014/main" xmlns="" r:embed="rId239"/>
                <a14:useLocalDpi xmlns:a14="http://schemas.microsoft.com/office/drawing/2010/main" xmlns:p14="http://schemas.microsoft.com/office/powerpoint/2010/main" xmlns:asvg="http://schemas.microsoft.com/office/drawing/2016/SVG/main" xmlns:a16="http://schemas.microsoft.com/office/drawing/2014/main" xmlns="" val="0"/>
              </a:ext>
            </a:extLst>
          </a:blip>
          <a:srcRect/>
          <a:stretch/>
        </p:blipFill>
        <p:spPr>
          <a:xfrm>
            <a:off x="15963900" y="5448300"/>
            <a:ext cx="2324100" cy="4834681"/>
          </a:xfrm>
          <a:prstGeom prst="rect">
            <a:avLst/>
          </a:prstGeom>
        </p:spPr>
      </p:pic>
      <p:pic>
        <p:nvPicPr>
          <p:cNvPr id="686" name="layoutShapeInnerChild9">
            <a:extLst>
              <a:ext uri="{FF2B5EF4-FFF2-40B4-BE49-F238E27FC236}">
                <a16:creationId xmlns:a16="http://schemas.microsoft.com/office/drawing/2014/main" id="{A8642F66-C0BB-4949-9A9C-024B120A5D52}"/>
              </a:ext>
            </a:extLst>
          </p:cNvPr>
          <p:cNvPicPr>
            <a:picLocks noChangeAspect="1"/>
          </p:cNvPicPr>
          <p:nvPr/>
        </p:nvPicPr>
        <p:blipFill rotWithShape="1">
          <a:blip r:embed="rId240">
            <a:alphaModFix/>
            <a:extLst>
              <a:ext uri="{8139D3F6-71E9-4C0D-AB0C-D5064452F899}">
                <asvg:svgBlip xmlns:asvg="http://schemas.microsoft.com/office/drawing/2016/SVG/main" xmlns:p14="http://schemas.microsoft.com/office/powerpoint/2010/main" xmlns:a14="http://schemas.microsoft.com/office/drawing/2010/main" xmlns:a16="http://schemas.microsoft.com/office/drawing/2014/main" xmlns="" r:embed="rId242"/>
                <a14:useLocalDpi xmlns:a14="http://schemas.microsoft.com/office/drawing/2010/main" xmlns:p14="http://schemas.microsoft.com/office/powerpoint/2010/main" xmlns:asvg="http://schemas.microsoft.com/office/drawing/2016/SVG/main" xmlns:a16="http://schemas.microsoft.com/office/drawing/2014/main" xmlns="" val="0"/>
              </a:ext>
            </a:extLst>
          </a:blip>
          <a:srcRect/>
          <a:stretch/>
        </p:blipFill>
        <p:spPr>
          <a:xfrm>
            <a:off x="0" y="514350"/>
            <a:ext cx="1947119" cy="5143500"/>
          </a:xfrm>
          <a:prstGeom prst="rect">
            <a:avLst/>
          </a:prstGeom>
        </p:spPr>
      </p:pic>
      <p:sp>
        <p:nvSpPr>
          <p:cNvPr id="690" name="Primary Heading-0">
            <a:extLst>
              <a:ext uri="{FF2B5EF4-FFF2-40B4-BE49-F238E27FC236}">
                <a16:creationId xmlns:a16="http://schemas.microsoft.com/office/drawing/2014/main" id="{111B4A49-B930-4A89-A1CD-6CA2B3D95AED}"/>
              </a:ext>
            </a:extLst>
          </p:cNvPr>
          <p:cNvSpPr txBox="1"/>
          <p:nvPr/>
        </p:nvSpPr>
        <p:spPr>
          <a:xfrm>
            <a:off x="1676400" y="1993686"/>
            <a:ext cx="5648325" cy="343299"/>
          </a:xfrm>
          <a:prstGeom prst="rect">
            <a:avLst/>
          </a:prstGeom>
          <a:noFill/>
        </p:spPr>
        <p:txBody>
          <a:bodyPr vertOverflow="clip" horzOverflow="clip" wrap="square" lIns="0" tIns="0" rIns="0" bIns="0" rtlCol="0" anchor="t">
            <a:spAutoFit/>
          </a:bodyPr>
          <a:lstStyle/>
          <a:p>
            <a:pPr>
              <a:lnSpc>
                <a:spcPts val="2940"/>
              </a:lnSpc>
            </a:pPr>
            <a:r>
              <a:rPr lang="en-US" sz="2100" spc="-42" dirty="0">
                <a:solidFill>
                  <a:srgbClr val="181C24">
                    <a:alpha val="100000"/>
                  </a:srgbClr>
                </a:solidFill>
                <a:latin typeface="IBM Plex Serif SemiBold" panose="00000700000000000000" pitchFamily="2" charset="0"/>
              </a:rPr>
              <a:t>KPI List</a:t>
            </a:r>
          </a:p>
        </p:txBody>
      </p:sp>
      <p:pic>
        <p:nvPicPr>
          <p:cNvPr id="704"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243">
            <a:alphaModFix/>
          </a:blip>
          <a:stretch/>
        </p:blipFill>
        <p:spPr>
          <a:xfrm>
            <a:off x="9372600" y="3621596"/>
            <a:ext cx="533400" cy="533400"/>
          </a:xfrm>
          <a:prstGeom prst="rect">
            <a:avLst/>
          </a:prstGeom>
        </p:spPr>
      </p:pic>
      <p:pic>
        <p:nvPicPr>
          <p:cNvPr id="714"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243">
            <a:alphaModFix/>
          </a:blip>
          <a:stretch/>
        </p:blipFill>
        <p:spPr>
          <a:xfrm>
            <a:off x="1409700" y="6305550"/>
            <a:ext cx="533400" cy="533400"/>
          </a:xfrm>
          <a:prstGeom prst="rect">
            <a:avLst/>
          </a:prstGeom>
        </p:spPr>
      </p:pic>
      <p:pic>
        <p:nvPicPr>
          <p:cNvPr id="724"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243">
            <a:alphaModFix/>
          </a:blip>
          <a:stretch/>
        </p:blipFill>
        <p:spPr>
          <a:xfrm>
            <a:off x="9372600" y="6305550"/>
            <a:ext cx="533400" cy="533400"/>
          </a:xfrm>
          <a:prstGeom prst="rect">
            <a:avLst/>
          </a:prstGeom>
        </p:spPr>
      </p:pic>
      <p:sp>
        <p:nvSpPr>
          <p:cNvPr id="728" name="Click here to edit title-418">
            <a:extLst>
              <a:ext uri="{FF2B5EF4-FFF2-40B4-BE49-F238E27FC236}">
                <a16:creationId xmlns:a16="http://schemas.microsoft.com/office/drawing/2014/main" id="{111B4A49-B930-4A89-A1CD-6CA2B3D95AED}"/>
              </a:ext>
            </a:extLst>
          </p:cNvPr>
          <p:cNvSpPr txBox="1"/>
          <p:nvPr/>
        </p:nvSpPr>
        <p:spPr>
          <a:xfrm>
            <a:off x="1246861" y="832597"/>
            <a:ext cx="15516225" cy="638445"/>
          </a:xfrm>
          <a:prstGeom prst="rect">
            <a:avLst/>
          </a:prstGeom>
          <a:noFill/>
        </p:spPr>
        <p:txBody>
          <a:bodyPr vertOverflow="clip" horzOverflow="clip" wrap="square" lIns="0" tIns="0" rIns="0" bIns="0" rtlCol="0" anchor="t">
            <a:spAutoFit/>
          </a:bodyPr>
          <a:lstStyle/>
          <a:p>
            <a:pPr algn="ctr">
              <a:lnSpc>
                <a:spcPts val="5292"/>
              </a:lnSpc>
            </a:pPr>
            <a:r>
              <a:rPr lang="en-US" sz="4200" spc="-84" dirty="0">
                <a:solidFill>
                  <a:srgbClr val="181C24">
                    <a:alpha val="100000"/>
                  </a:srgbClr>
                </a:solidFill>
                <a:latin typeface="IBM Plex Serif SemiBold" panose="00000700000000000000" pitchFamily="2" charset="0"/>
              </a:rPr>
              <a:t>KPI for Opportunity Dashboard</a:t>
            </a:r>
          </a:p>
        </p:txBody>
      </p:sp>
      <p:sp>
        <p:nvSpPr>
          <p:cNvPr id="15" name="TextBox 87">
            <a:extLst>
              <a:ext uri="{FF2B5EF4-FFF2-40B4-BE49-F238E27FC236}">
                <a16:creationId xmlns:a16="http://schemas.microsoft.com/office/drawing/2014/main" id="{AD7A1A3A-7B42-4DD1-9B33-ED976C0F623F}"/>
              </a:ext>
            </a:extLst>
          </p:cNvPr>
          <p:cNvSpPr txBox="1"/>
          <p:nvPr/>
        </p:nvSpPr>
        <p:spPr>
          <a:xfrm>
            <a:off x="1971670" y="2235858"/>
            <a:ext cx="10660831" cy="4467057"/>
          </a:xfrm>
          <a:prstGeom prst="rect">
            <a:avLst/>
          </a:prstGeom>
          <a:noFill/>
        </p:spPr>
        <p:txBody>
          <a:bodyPr wrap="square" lIns="0" r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1450" indent="-171450" algn="just">
              <a:lnSpc>
                <a:spcPct val="200000"/>
              </a:lnSpc>
              <a:buFont typeface="Wingdings" panose="05000000000000000000" pitchFamily="2" charset="2"/>
              <a:buChar char="q"/>
            </a:pPr>
            <a:r>
              <a:rPr lang="en-US" sz="1200" dirty="0">
                <a:latin typeface="Arial" panose="020B0604020202020204" pitchFamily="34" charset="0"/>
                <a:cs typeface="Arial" panose="020B0604020202020204" pitchFamily="34" charset="0"/>
              </a:rPr>
              <a:t> Expected Amount</a:t>
            </a:r>
          </a:p>
          <a:p>
            <a:pPr marL="171450" indent="-171450" algn="just">
              <a:lnSpc>
                <a:spcPct val="200000"/>
              </a:lnSpc>
              <a:buFont typeface="Wingdings" panose="05000000000000000000" pitchFamily="2" charset="2"/>
              <a:buChar char="q"/>
            </a:pPr>
            <a:r>
              <a:rPr lang="en-US" sz="1200" dirty="0">
                <a:latin typeface="Arial" panose="020B0604020202020204" pitchFamily="34" charset="0"/>
                <a:cs typeface="Arial" panose="020B0604020202020204" pitchFamily="34" charset="0"/>
              </a:rPr>
              <a:t> Active Opportunities-Total count of open opportunities.</a:t>
            </a:r>
          </a:p>
          <a:p>
            <a:pPr marL="171450" indent="-171450" algn="just">
              <a:lnSpc>
                <a:spcPct val="200000"/>
              </a:lnSpc>
              <a:buFont typeface="Wingdings" panose="05000000000000000000" pitchFamily="2" charset="2"/>
              <a:buChar char="q"/>
            </a:pPr>
            <a:r>
              <a:rPr lang="en-US" sz="1200" dirty="0">
                <a:latin typeface="Arial" panose="020B0604020202020204" pitchFamily="34" charset="0"/>
                <a:cs typeface="Arial" panose="020B0604020202020204" pitchFamily="34" charset="0"/>
              </a:rPr>
              <a:t> Conversion Rate-Conversion Rate (%)=(Win Opportunities/Total Created Opportunities​)×100</a:t>
            </a:r>
          </a:p>
          <a:p>
            <a:pPr marL="171450" indent="-171450" algn="just">
              <a:lnSpc>
                <a:spcPct val="200000"/>
              </a:lnSpc>
              <a:buFont typeface="Wingdings" panose="05000000000000000000" pitchFamily="2" charset="2"/>
              <a:buChar char="q"/>
            </a:pPr>
            <a:r>
              <a:rPr lang="en-US" sz="1200" dirty="0">
                <a:latin typeface="Arial" panose="020B0604020202020204" pitchFamily="34" charset="0"/>
                <a:cs typeface="Arial" panose="020B0604020202020204" pitchFamily="34" charset="0"/>
              </a:rPr>
              <a:t> Win Rate-Win Rate (%)=(Won Opportunities/(Win +Lost)Total Opportunities​)×100</a:t>
            </a:r>
          </a:p>
          <a:p>
            <a:pPr marL="171450" indent="-171450" algn="just">
              <a:lnSpc>
                <a:spcPct val="200000"/>
              </a:lnSpc>
              <a:buFont typeface="Wingdings" panose="05000000000000000000" pitchFamily="2" charset="2"/>
              <a:buChar char="q"/>
            </a:pPr>
            <a:r>
              <a:rPr lang="en-US" sz="1200" dirty="0">
                <a:latin typeface="Arial" panose="020B0604020202020204" pitchFamily="34" charset="0"/>
                <a:cs typeface="Arial" panose="020B0604020202020204" pitchFamily="34" charset="0"/>
              </a:rPr>
              <a:t> Loss Rate-Loss Rate (%)=(Closed Lost Opportunities/Total Opportunities​)×100</a:t>
            </a:r>
          </a:p>
          <a:p>
            <a:pPr marL="171450" indent="-171450" algn="just">
              <a:lnSpc>
                <a:spcPct val="200000"/>
              </a:lnSpc>
              <a:buFont typeface="Wingdings" panose="05000000000000000000" pitchFamily="2" charset="2"/>
              <a:buChar char="q"/>
            </a:pPr>
            <a:r>
              <a:rPr lang="en-US" sz="1200" dirty="0">
                <a:latin typeface="Arial" panose="020B0604020202020204" pitchFamily="34" charset="0"/>
                <a:cs typeface="Arial" panose="020B0604020202020204" pitchFamily="34" charset="0"/>
              </a:rPr>
              <a:t> Trend Analysis </a:t>
            </a:r>
          </a:p>
          <a:p>
            <a:pPr>
              <a:lnSpc>
                <a:spcPct val="200000"/>
              </a:lnSpc>
              <a:buFont typeface="Arial" panose="020B0604020202020204" pitchFamily="34" charset="0"/>
              <a:buChar char="•"/>
            </a:pPr>
            <a:r>
              <a:rPr lang="en-US" sz="1200" b="1" dirty="0">
                <a:latin typeface="Arial" panose="020B0604020202020204" pitchFamily="34" charset="0"/>
                <a:cs typeface="Arial" panose="020B0604020202020204" pitchFamily="34" charset="0"/>
              </a:rPr>
              <a:t>Expected Vs Forecast</a:t>
            </a:r>
            <a:r>
              <a:rPr lang="en-US" sz="1200" dirty="0">
                <a:latin typeface="Arial" panose="020B0604020202020204" pitchFamily="34" charset="0"/>
                <a:cs typeface="Arial" panose="020B0604020202020204" pitchFamily="34" charset="0"/>
              </a:rPr>
              <a:t>: Running total comparison of expected revenue and forecast over time.</a:t>
            </a:r>
          </a:p>
          <a:p>
            <a:pPr>
              <a:lnSpc>
                <a:spcPct val="200000"/>
              </a:lnSpc>
              <a:buFont typeface="Arial" panose="020B0604020202020204" pitchFamily="34" charset="0"/>
              <a:buChar char="•"/>
            </a:pPr>
            <a:r>
              <a:rPr lang="en-US" sz="1200" b="1" dirty="0">
                <a:latin typeface="Arial" panose="020B0604020202020204" pitchFamily="34" charset="0"/>
                <a:cs typeface="Arial" panose="020B0604020202020204" pitchFamily="34" charset="0"/>
              </a:rPr>
              <a:t>Active Vs Total Opportunities</a:t>
            </a:r>
            <a:r>
              <a:rPr lang="en-US" sz="1200" dirty="0">
                <a:latin typeface="Arial" panose="020B0604020202020204" pitchFamily="34" charset="0"/>
                <a:cs typeface="Arial" panose="020B0604020202020204" pitchFamily="34" charset="0"/>
              </a:rPr>
              <a:t>: Cumulative active vs. total opportunities trend.</a:t>
            </a:r>
          </a:p>
          <a:p>
            <a:pPr>
              <a:lnSpc>
                <a:spcPct val="200000"/>
              </a:lnSpc>
              <a:buFont typeface="Arial" panose="020B0604020202020204" pitchFamily="34" charset="0"/>
              <a:buChar char="•"/>
            </a:pPr>
            <a:r>
              <a:rPr lang="en-US" sz="1200" b="1" dirty="0">
                <a:latin typeface="Arial" panose="020B0604020202020204" pitchFamily="34" charset="0"/>
                <a:cs typeface="Arial" panose="020B0604020202020204" pitchFamily="34" charset="0"/>
              </a:rPr>
              <a:t>Closed Won Vs Total Opportunities</a:t>
            </a:r>
            <a:r>
              <a:rPr lang="en-US" sz="1200" dirty="0">
                <a:latin typeface="Arial" panose="020B0604020202020204" pitchFamily="34" charset="0"/>
                <a:cs typeface="Arial" panose="020B0604020202020204" pitchFamily="34" charset="0"/>
              </a:rPr>
              <a:t>: Track closed-won deals against total opportunities.</a:t>
            </a:r>
          </a:p>
          <a:p>
            <a:pPr>
              <a:lnSpc>
                <a:spcPct val="200000"/>
              </a:lnSpc>
              <a:buFont typeface="Arial" panose="020B0604020202020204" pitchFamily="34" charset="0"/>
              <a:buChar char="•"/>
            </a:pPr>
            <a:r>
              <a:rPr lang="en-US" sz="1200" b="1" dirty="0">
                <a:latin typeface="Arial" panose="020B0604020202020204" pitchFamily="34" charset="0"/>
                <a:cs typeface="Arial" panose="020B0604020202020204" pitchFamily="34" charset="0"/>
              </a:rPr>
              <a:t>Closed Won Vs Total Closed</a:t>
            </a:r>
            <a:r>
              <a:rPr lang="en-US" sz="1200" dirty="0">
                <a:latin typeface="Arial" panose="020B0604020202020204" pitchFamily="34" charset="0"/>
                <a:cs typeface="Arial" panose="020B0604020202020204" pitchFamily="34" charset="0"/>
              </a:rPr>
              <a:t>: Analyze closed-won deals compared to all closed deals.</a:t>
            </a:r>
          </a:p>
          <a:p>
            <a:pPr marL="171450" indent="-171450" algn="just">
              <a:lnSpc>
                <a:spcPct val="200000"/>
              </a:lnSpc>
              <a:buFont typeface="Wingdings" panose="05000000000000000000" pitchFamily="2" charset="2"/>
              <a:buChar char="q"/>
            </a:pPr>
            <a:r>
              <a:rPr lang="en-US" sz="1200" dirty="0">
                <a:latin typeface="Arial" panose="020B0604020202020204" pitchFamily="34" charset="0"/>
                <a:cs typeface="Arial" panose="020B0604020202020204" pitchFamily="34" charset="0"/>
              </a:rPr>
              <a:t> Expected Amount by Opportunity Type</a:t>
            </a:r>
          </a:p>
          <a:p>
            <a:pPr marL="171450" indent="-171450" algn="just">
              <a:lnSpc>
                <a:spcPct val="200000"/>
              </a:lnSpc>
              <a:buFont typeface="Wingdings" panose="05000000000000000000" pitchFamily="2" charset="2"/>
              <a:buChar char="q"/>
            </a:pPr>
            <a:r>
              <a:rPr lang="en-US" sz="1200" dirty="0">
                <a:latin typeface="Arial" panose="020B0604020202020204" pitchFamily="34" charset="0"/>
                <a:cs typeface="Arial" panose="020B0604020202020204" pitchFamily="34" charset="0"/>
              </a:rPr>
              <a:t> Opportunities by Industry</a:t>
            </a:r>
          </a:p>
        </p:txBody>
      </p:sp>
      <p:pic>
        <p:nvPicPr>
          <p:cNvPr id="16" name="Picture 15">
            <a:extLst>
              <a:ext uri="{FF2B5EF4-FFF2-40B4-BE49-F238E27FC236}">
                <a16:creationId xmlns:a16="http://schemas.microsoft.com/office/drawing/2014/main" id="{4CDB4A93-4BF9-4EF1-8BA0-E595763EDEF3}"/>
              </a:ext>
            </a:extLst>
          </p:cNvPr>
          <p:cNvPicPr>
            <a:picLocks noChangeAspect="1"/>
          </p:cNvPicPr>
          <p:nvPr/>
        </p:nvPicPr>
        <p:blipFill>
          <a:blip r:embed="rId244"/>
          <a:stretch>
            <a:fillRect/>
          </a:stretch>
        </p:blipFill>
        <p:spPr>
          <a:xfrm>
            <a:off x="326818" y="6896100"/>
            <a:ext cx="6740527" cy="2933700"/>
          </a:xfrm>
          <a:prstGeom prst="rect">
            <a:avLst/>
          </a:prstGeom>
        </p:spPr>
      </p:pic>
      <p:pic>
        <p:nvPicPr>
          <p:cNvPr id="17" name="Picture 16">
            <a:extLst>
              <a:ext uri="{FF2B5EF4-FFF2-40B4-BE49-F238E27FC236}">
                <a16:creationId xmlns:a16="http://schemas.microsoft.com/office/drawing/2014/main" id="{C66C5708-4314-48BE-BD68-74DEE2D6363B}"/>
              </a:ext>
            </a:extLst>
          </p:cNvPr>
          <p:cNvPicPr>
            <a:picLocks noChangeAspect="1"/>
          </p:cNvPicPr>
          <p:nvPr/>
        </p:nvPicPr>
        <p:blipFill>
          <a:blip r:embed="rId245"/>
          <a:stretch>
            <a:fillRect/>
          </a:stretch>
        </p:blipFill>
        <p:spPr>
          <a:xfrm>
            <a:off x="5924229" y="1789289"/>
            <a:ext cx="6439542" cy="1303446"/>
          </a:xfrm>
          <a:prstGeom prst="rect">
            <a:avLst/>
          </a:prstGeom>
        </p:spPr>
      </p:pic>
      <p:pic>
        <p:nvPicPr>
          <p:cNvPr id="18" name="Picture 17">
            <a:extLst>
              <a:ext uri="{FF2B5EF4-FFF2-40B4-BE49-F238E27FC236}">
                <a16:creationId xmlns:a16="http://schemas.microsoft.com/office/drawing/2014/main" id="{356D3783-BF09-4617-9983-66E4A2C9CAE8}"/>
              </a:ext>
            </a:extLst>
          </p:cNvPr>
          <p:cNvPicPr>
            <a:picLocks noChangeAspect="1"/>
          </p:cNvPicPr>
          <p:nvPr/>
        </p:nvPicPr>
        <p:blipFill>
          <a:blip r:embed="rId246"/>
          <a:stretch>
            <a:fillRect/>
          </a:stretch>
        </p:blipFill>
        <p:spPr>
          <a:xfrm>
            <a:off x="12278743" y="1552208"/>
            <a:ext cx="5583993" cy="3216548"/>
          </a:xfrm>
          <a:prstGeom prst="rect">
            <a:avLst/>
          </a:prstGeom>
        </p:spPr>
      </p:pic>
    </p:spTree>
    <p:extLst>
      <p:ext uri="{BB962C8B-B14F-4D97-AF65-F5344CB8AC3E}">
        <p14:creationId xmlns:p14="http://schemas.microsoft.com/office/powerpoint/2010/main" val="1723121745"/>
      </p:ext>
    </p:extLst>
  </p:cSld>
  <p:clrMapOvr>
    <a:masterClrMapping/>
  </p:clrMapOvr>
  <mc:AlternateContent xmlns:mc="http://schemas.openxmlformats.org/markup-compatibility/2006" xmlns:p14="http://schemas.microsoft.com/office/powerpoint/2010/main">
    <mc:Choice Requires="p14">
      <p:transition spd="med" p14:dur="700" advClick="0">
        <p:push dir="u"/>
      </p:transition>
    </mc:Choice>
    <mc:Fallback xmlns="">
      <p:transition spd="med" advClick="0">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accel="50000" decel="50000" fill="hold" nodeType="withEffect">
                                  <p:stCondLst>
                                    <p:cond delay="0"/>
                                  </p:stCondLst>
                                  <p:childTnLst>
                                    <p:set>
                                      <p:cBhvr>
                                        <p:cTn id="6" dur="1" fill="hold">
                                          <p:stCondLst>
                                            <p:cond delay="0"/>
                                          </p:stCondLst>
                                        </p:cTn>
                                        <p:tgtEl>
                                          <p:spTgt spid="680"/>
                                        </p:tgtEl>
                                        <p:attrNameLst>
                                          <p:attrName>style.visibility</p:attrName>
                                        </p:attrNameLst>
                                      </p:cBhvr>
                                      <p:to>
                                        <p:strVal val="visible"/>
                                      </p:to>
                                    </p:set>
                                    <p:animEffect transition="in" filter="fade">
                                      <p:cBhvr>
                                        <p:cTn id="7" dur="1200"/>
                                        <p:tgtEl>
                                          <p:spTgt spid="680"/>
                                        </p:tgtEl>
                                      </p:cBhvr>
                                    </p:animEffect>
                                  </p:childTnLst>
                                </p:cTn>
                              </p:par>
                              <p:par>
                                <p:cTn id="8" presetID="64" presetClass="path" presetSubtype="0" accel="50000" decel="50000" fill="hold" nodeType="withEffect">
                                  <p:stCondLst>
                                    <p:cond delay="0"/>
                                  </p:stCondLst>
                                  <p:childTnLst>
                                    <p:animMotion origin="layout" path="M 0 0.074074075 L 0 0 E" pathEditMode="relative" ptsTypes="">
                                      <p:cBhvr>
                                        <p:cTn id="9" dur="1200" fill="hold"/>
                                        <p:tgtEl>
                                          <p:spTgt spid="680"/>
                                        </p:tgtEl>
                                        <p:attrNameLst>
                                          <p:attrName>ppt_x</p:attrName>
                                          <p:attrName>ppt_y</p:attrName>
                                        </p:attrNameLst>
                                      </p:cBhvr>
                                    </p:animMotion>
                                  </p:childTnLst>
                                </p:cTn>
                              </p:par>
                              <p:par>
                                <p:cTn id="10" presetID="10" presetClass="entr" presetSubtype="0" accel="50000" decel="50000" fill="hold" nodeType="withEffect">
                                  <p:stCondLst>
                                    <p:cond delay="0"/>
                                  </p:stCondLst>
                                  <p:childTnLst>
                                    <p:set>
                                      <p:cBhvr>
                                        <p:cTn id="11" dur="1" fill="hold">
                                          <p:stCondLst>
                                            <p:cond delay="0"/>
                                          </p:stCondLst>
                                        </p:cTn>
                                        <p:tgtEl>
                                          <p:spTgt spid="682"/>
                                        </p:tgtEl>
                                        <p:attrNameLst>
                                          <p:attrName>style.visibility</p:attrName>
                                        </p:attrNameLst>
                                      </p:cBhvr>
                                      <p:to>
                                        <p:strVal val="visible"/>
                                      </p:to>
                                    </p:set>
                                    <p:animEffect transition="in" filter="fade">
                                      <p:cBhvr>
                                        <p:cTn id="12" dur="1200"/>
                                        <p:tgtEl>
                                          <p:spTgt spid="682"/>
                                        </p:tgtEl>
                                      </p:cBhvr>
                                    </p:animEffect>
                                  </p:childTnLst>
                                </p:cTn>
                              </p:par>
                              <p:par>
                                <p:cTn id="13" presetID="64" presetClass="path" presetSubtype="0" accel="50000" decel="50000" fill="hold" nodeType="withEffect">
                                  <p:stCondLst>
                                    <p:cond delay="0"/>
                                  </p:stCondLst>
                                  <p:childTnLst>
                                    <p:animMotion origin="layout" path="M 1.3033549E-06 0.074074075 L 1.3033549E-06 0 E" pathEditMode="relative" ptsTypes="">
                                      <p:cBhvr>
                                        <p:cTn id="14" dur="1200" fill="hold"/>
                                        <p:tgtEl>
                                          <p:spTgt spid="682"/>
                                        </p:tgtEl>
                                        <p:attrNameLst>
                                          <p:attrName>ppt_x</p:attrName>
                                          <p:attrName>ppt_y</p:attrName>
                                        </p:attrNameLst>
                                      </p:cBhvr>
                                    </p:animMotion>
                                  </p:childTnLst>
                                </p:cTn>
                              </p:par>
                              <p:par>
                                <p:cTn id="15" presetID="10" presetClass="entr" presetSubtype="0" accel="50000" decel="50000" fill="hold" nodeType="withEffect">
                                  <p:stCondLst>
                                    <p:cond delay="0"/>
                                  </p:stCondLst>
                                  <p:childTnLst>
                                    <p:set>
                                      <p:cBhvr>
                                        <p:cTn id="16" dur="1" fill="hold">
                                          <p:stCondLst>
                                            <p:cond delay="0"/>
                                          </p:stCondLst>
                                        </p:cTn>
                                        <p:tgtEl>
                                          <p:spTgt spid="684"/>
                                        </p:tgtEl>
                                        <p:attrNameLst>
                                          <p:attrName>style.visibility</p:attrName>
                                        </p:attrNameLst>
                                      </p:cBhvr>
                                      <p:to>
                                        <p:strVal val="visible"/>
                                      </p:to>
                                    </p:set>
                                    <p:animEffect transition="in" filter="fade">
                                      <p:cBhvr>
                                        <p:cTn id="17" dur="1200"/>
                                        <p:tgtEl>
                                          <p:spTgt spid="684"/>
                                        </p:tgtEl>
                                      </p:cBhvr>
                                    </p:animEffect>
                                  </p:childTnLst>
                                </p:cTn>
                              </p:par>
                              <p:par>
                                <p:cTn id="18" presetID="64" presetClass="path" presetSubtype="0" accel="50000" decel="50000" fill="hold" nodeType="withEffect">
                                  <p:stCondLst>
                                    <p:cond delay="0"/>
                                  </p:stCondLst>
                                  <p:childTnLst>
                                    <p:animMotion origin="layout" path="M 0 0.074074075 L 0 0 E" pathEditMode="relative" ptsTypes="">
                                      <p:cBhvr>
                                        <p:cTn id="19" dur="1200" fill="hold"/>
                                        <p:tgtEl>
                                          <p:spTgt spid="684"/>
                                        </p:tgtEl>
                                        <p:attrNameLst>
                                          <p:attrName>ppt_x</p:attrName>
                                          <p:attrName>ppt_y</p:attrName>
                                        </p:attrNameLst>
                                      </p:cBhvr>
                                    </p:animMotion>
                                  </p:childTnLst>
                                </p:cTn>
                              </p:par>
                              <p:par>
                                <p:cTn id="20" presetID="10" presetClass="entr" presetSubtype="0" accel="50000" decel="50000" fill="hold" nodeType="withEffect">
                                  <p:stCondLst>
                                    <p:cond delay="0"/>
                                  </p:stCondLst>
                                  <p:childTnLst>
                                    <p:set>
                                      <p:cBhvr>
                                        <p:cTn id="21" dur="1" fill="hold">
                                          <p:stCondLst>
                                            <p:cond delay="0"/>
                                          </p:stCondLst>
                                        </p:cTn>
                                        <p:tgtEl>
                                          <p:spTgt spid="686"/>
                                        </p:tgtEl>
                                        <p:attrNameLst>
                                          <p:attrName>style.visibility</p:attrName>
                                        </p:attrNameLst>
                                      </p:cBhvr>
                                      <p:to>
                                        <p:strVal val="visible"/>
                                      </p:to>
                                    </p:set>
                                    <p:animEffect transition="in" filter="fade">
                                      <p:cBhvr>
                                        <p:cTn id="22" dur="1200"/>
                                        <p:tgtEl>
                                          <p:spTgt spid="686"/>
                                        </p:tgtEl>
                                      </p:cBhvr>
                                    </p:animEffect>
                                  </p:childTnLst>
                                </p:cTn>
                              </p:par>
                              <p:par>
                                <p:cTn id="23" presetID="64" presetClass="path" presetSubtype="0" accel="50000" decel="50000" fill="hold" nodeType="withEffect">
                                  <p:stCondLst>
                                    <p:cond delay="0"/>
                                  </p:stCondLst>
                                  <p:childTnLst>
                                    <p:animMotion origin="layout" path="M -1.9550323E-06 0.074074075 L -1.9550323E-06 0 E" pathEditMode="relative" ptsTypes="">
                                      <p:cBhvr>
                                        <p:cTn id="24" dur="1200" fill="hold"/>
                                        <p:tgtEl>
                                          <p:spTgt spid="686"/>
                                        </p:tgtEl>
                                        <p:attrNameLst>
                                          <p:attrName>ppt_x</p:attrName>
                                          <p:attrName>ppt_y</p:attrName>
                                        </p:attrNameLst>
                                      </p:cBhvr>
                                    </p:animMotion>
                                  </p:childTnLst>
                                </p:cTn>
                              </p:par>
                              <p:par>
                                <p:cTn id="25" presetID="10" presetClass="entr" presetSubtype="0" accel="50000" decel="50000" fill="hold" nodeType="withEffect">
                                  <p:stCondLst>
                                    <p:cond delay="1000"/>
                                  </p:stCondLst>
                                  <p:childTnLst>
                                    <p:set>
                                      <p:cBhvr>
                                        <p:cTn id="26" dur="1" fill="hold">
                                          <p:stCondLst>
                                            <p:cond delay="0"/>
                                          </p:stCondLst>
                                        </p:cTn>
                                        <p:tgtEl>
                                          <p:spTgt spid="690"/>
                                        </p:tgtEl>
                                        <p:attrNameLst>
                                          <p:attrName>style.visibility</p:attrName>
                                        </p:attrNameLst>
                                      </p:cBhvr>
                                      <p:to>
                                        <p:strVal val="visible"/>
                                      </p:to>
                                    </p:set>
                                    <p:animEffect transition="in" filter="fade">
                                      <p:cBhvr>
                                        <p:cTn id="27" dur="1000"/>
                                        <p:tgtEl>
                                          <p:spTgt spid="690"/>
                                        </p:tgtEl>
                                      </p:cBhvr>
                                    </p:animEffect>
                                  </p:childTnLst>
                                </p:cTn>
                              </p:par>
                              <p:par>
                                <p:cTn id="28" presetID="64" presetClass="path" presetSubtype="0" accel="50000" decel="50000" fill="hold" nodeType="withEffect">
                                  <p:stCondLst>
                                    <p:cond delay="1000"/>
                                  </p:stCondLst>
                                  <p:childTnLst>
                                    <p:animMotion origin="layout" path="M 0 0.04629282 L 0 -3.475613E-06 E" pathEditMode="relative" ptsTypes="">
                                      <p:cBhvr>
                                        <p:cTn id="29" dur="1000" fill="hold"/>
                                        <p:tgtEl>
                                          <p:spTgt spid="690"/>
                                        </p:tgtEl>
                                        <p:attrNameLst>
                                          <p:attrName>ppt_x</p:attrName>
                                          <p:attrName>ppt_y</p:attrName>
                                        </p:attrNameLst>
                                      </p:cBhvr>
                                    </p:animMotion>
                                  </p:childTnLst>
                                </p:cTn>
                              </p:par>
                              <p:par>
                                <p:cTn id="30" presetID="10" presetClass="entr" presetSubtype="0" accel="50000" decel="50000" fill="hold" nodeType="withEffect">
                                  <p:stCondLst>
                                    <p:cond delay="1140"/>
                                  </p:stCondLst>
                                  <p:childTnLst>
                                    <p:set>
                                      <p:cBhvr>
                                        <p:cTn id="31" dur="1" fill="hold">
                                          <p:stCondLst>
                                            <p:cond delay="0"/>
                                          </p:stCondLst>
                                        </p:cTn>
                                        <p:tgtEl>
                                          <p:spTgt spid="704"/>
                                        </p:tgtEl>
                                        <p:attrNameLst>
                                          <p:attrName>style.visibility</p:attrName>
                                        </p:attrNameLst>
                                      </p:cBhvr>
                                      <p:to>
                                        <p:strVal val="visible"/>
                                      </p:to>
                                    </p:set>
                                    <p:animEffect transition="in" filter="fade">
                                      <p:cBhvr>
                                        <p:cTn id="32" dur="1000"/>
                                        <p:tgtEl>
                                          <p:spTgt spid="704"/>
                                        </p:tgtEl>
                                      </p:cBhvr>
                                    </p:animEffect>
                                  </p:childTnLst>
                                </p:cTn>
                              </p:par>
                              <p:par>
                                <p:cTn id="33" presetID="64" presetClass="path" presetSubtype="0" accel="50000" decel="50000" fill="hold" nodeType="withEffect">
                                  <p:stCondLst>
                                    <p:cond delay="1140"/>
                                  </p:stCondLst>
                                  <p:childTnLst>
                                    <p:animMotion origin="layout" path="M 0 0.046295136 L 0 -1.1585377E-06 E" pathEditMode="relative" ptsTypes="">
                                      <p:cBhvr>
                                        <p:cTn id="34" dur="1000" fill="hold"/>
                                        <p:tgtEl>
                                          <p:spTgt spid="704"/>
                                        </p:tgtEl>
                                        <p:attrNameLst>
                                          <p:attrName>ppt_x</p:attrName>
                                          <p:attrName>ppt_y</p:attrName>
                                        </p:attrNameLst>
                                      </p:cBhvr>
                                    </p:animMotion>
                                  </p:childTnLst>
                                </p:cTn>
                              </p:par>
                              <p:par>
                                <p:cTn id="35" presetID="10" presetClass="entr" presetSubtype="0" accel="50000" decel="50000" fill="hold" nodeType="withEffect">
                                  <p:stCondLst>
                                    <p:cond delay="1280"/>
                                  </p:stCondLst>
                                  <p:childTnLst>
                                    <p:set>
                                      <p:cBhvr>
                                        <p:cTn id="36" dur="1" fill="hold">
                                          <p:stCondLst>
                                            <p:cond delay="0"/>
                                          </p:stCondLst>
                                        </p:cTn>
                                        <p:tgtEl>
                                          <p:spTgt spid="714"/>
                                        </p:tgtEl>
                                        <p:attrNameLst>
                                          <p:attrName>style.visibility</p:attrName>
                                        </p:attrNameLst>
                                      </p:cBhvr>
                                      <p:to>
                                        <p:strVal val="visible"/>
                                      </p:to>
                                    </p:set>
                                    <p:animEffect transition="in" filter="fade">
                                      <p:cBhvr>
                                        <p:cTn id="37" dur="1000"/>
                                        <p:tgtEl>
                                          <p:spTgt spid="714"/>
                                        </p:tgtEl>
                                      </p:cBhvr>
                                    </p:animEffect>
                                  </p:childTnLst>
                                </p:cTn>
                              </p:par>
                              <p:par>
                                <p:cTn id="38" presetID="64" presetClass="path" presetSubtype="0" accel="50000" decel="50000" fill="hold" nodeType="withEffect">
                                  <p:stCondLst>
                                    <p:cond delay="1280"/>
                                  </p:stCondLst>
                                  <p:childTnLst>
                                    <p:animMotion origin="layout" path="M 0 0.046296295 L 0 0 E" pathEditMode="relative" ptsTypes="">
                                      <p:cBhvr>
                                        <p:cTn id="39" dur="1000" fill="hold"/>
                                        <p:tgtEl>
                                          <p:spTgt spid="714"/>
                                        </p:tgtEl>
                                        <p:attrNameLst>
                                          <p:attrName>ppt_x</p:attrName>
                                          <p:attrName>ppt_y</p:attrName>
                                        </p:attrNameLst>
                                      </p:cBhvr>
                                    </p:animMotion>
                                  </p:childTnLst>
                                </p:cTn>
                              </p:par>
                              <p:par>
                                <p:cTn id="40" presetID="10" presetClass="entr" presetSubtype="0" accel="50000" decel="50000" fill="hold" nodeType="withEffect">
                                  <p:stCondLst>
                                    <p:cond delay="1420"/>
                                  </p:stCondLst>
                                  <p:childTnLst>
                                    <p:set>
                                      <p:cBhvr>
                                        <p:cTn id="41" dur="1" fill="hold">
                                          <p:stCondLst>
                                            <p:cond delay="0"/>
                                          </p:stCondLst>
                                        </p:cTn>
                                        <p:tgtEl>
                                          <p:spTgt spid="724"/>
                                        </p:tgtEl>
                                        <p:attrNameLst>
                                          <p:attrName>style.visibility</p:attrName>
                                        </p:attrNameLst>
                                      </p:cBhvr>
                                      <p:to>
                                        <p:strVal val="visible"/>
                                      </p:to>
                                    </p:set>
                                    <p:animEffect transition="in" filter="fade">
                                      <p:cBhvr>
                                        <p:cTn id="42" dur="1000"/>
                                        <p:tgtEl>
                                          <p:spTgt spid="724"/>
                                        </p:tgtEl>
                                      </p:cBhvr>
                                    </p:animEffect>
                                  </p:childTnLst>
                                </p:cTn>
                              </p:par>
                              <p:par>
                                <p:cTn id="43" presetID="64" presetClass="path" presetSubtype="0" accel="50000" decel="50000" fill="hold" nodeType="withEffect">
                                  <p:stCondLst>
                                    <p:cond delay="1420"/>
                                  </p:stCondLst>
                                  <p:childTnLst>
                                    <p:animMotion origin="layout" path="M 0 0.046296295 L 0 0 E" pathEditMode="relative" ptsTypes="">
                                      <p:cBhvr>
                                        <p:cTn id="44" dur="1000" fill="hold"/>
                                        <p:tgtEl>
                                          <p:spTgt spid="724"/>
                                        </p:tgtEl>
                                        <p:attrNameLst>
                                          <p:attrName>ppt_x</p:attrName>
                                          <p:attrName>ppt_y</p:attrName>
                                        </p:attrNameLst>
                                      </p:cBhvr>
                                    </p:animMotion>
                                  </p:childTnLst>
                                </p:cTn>
                              </p:par>
                              <p:par>
                                <p:cTn id="45" presetID="10" presetClass="entr" presetSubtype="0" accel="50000" decel="50000" fill="hold" nodeType="withEffect">
                                  <p:stCondLst>
                                    <p:cond delay="300"/>
                                  </p:stCondLst>
                                  <p:childTnLst>
                                    <p:set>
                                      <p:cBhvr>
                                        <p:cTn id="46" dur="1" fill="hold">
                                          <p:stCondLst>
                                            <p:cond delay="0"/>
                                          </p:stCondLst>
                                        </p:cTn>
                                        <p:tgtEl>
                                          <p:spTgt spid="728"/>
                                        </p:tgtEl>
                                        <p:attrNameLst>
                                          <p:attrName>style.visibility</p:attrName>
                                        </p:attrNameLst>
                                      </p:cBhvr>
                                      <p:to>
                                        <p:strVal val="visible"/>
                                      </p:to>
                                    </p:set>
                                    <p:animEffect transition="in" filter="fade">
                                      <p:cBhvr>
                                        <p:cTn id="47" dur="600"/>
                                        <p:tgtEl>
                                          <p:spTgt spid="728"/>
                                        </p:tgtEl>
                                      </p:cBhvr>
                                    </p:animEffect>
                                  </p:childTnLst>
                                </p:cTn>
                              </p:par>
                              <p:par>
                                <p:cTn id="48" presetID="64" presetClass="path" presetSubtype="0" accel="50000" decel="50000" fill="hold" nodeType="withEffect">
                                  <p:stCondLst>
                                    <p:cond delay="300"/>
                                  </p:stCondLst>
                                  <p:childTnLst>
                                    <p:animMotion origin="layout" path="M 0 0.04629225 L 0 -4.0478176E-06 E" pathEditMode="relative" ptsTypes="">
                                      <p:cBhvr>
                                        <p:cTn id="49" dur="600" fill="hold"/>
                                        <p:tgtEl>
                                          <p:spTgt spid="728"/>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0" grpId="0"/>
      <p:bldP spid="682" grpId="0"/>
      <p:bldP spid="684" grpId="0"/>
      <p:bldP spid="686" grpId="0"/>
      <p:bldP spid="690" grpId="0"/>
      <p:bldP spid="704" grpId="0"/>
      <p:bldP spid="714" grpId="0"/>
      <p:bldP spid="724" grpId="0"/>
      <p:bldP spid="72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9"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2">
            <a:alphaModFix/>
          </a:blip>
          <a:stretch/>
        </p:blipFill>
        <p:spPr>
          <a:xfrm>
            <a:off x="0" y="0"/>
            <a:ext cx="18288000" cy="10287000"/>
          </a:xfrm>
          <a:prstGeom prst="rect">
            <a:avLst/>
          </a:prstGeom>
        </p:spPr>
      </p:pic>
      <p:pic>
        <p:nvPicPr>
          <p:cNvPr id="680"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3">
            <a:alphaModFix/>
          </a:blip>
          <a:stretch/>
        </p:blipFill>
        <p:spPr>
          <a:xfrm>
            <a:off x="0" y="0"/>
            <a:ext cx="5715000" cy="5715000"/>
          </a:xfrm>
          <a:prstGeom prst="rect">
            <a:avLst/>
          </a:prstGeom>
        </p:spPr>
      </p:pic>
      <p:pic>
        <p:nvPicPr>
          <p:cNvPr id="682"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4">
            <a:alphaModFix/>
          </a:blip>
          <a:stretch/>
        </p:blipFill>
        <p:spPr>
          <a:xfrm>
            <a:off x="8153239" y="-4019"/>
            <a:ext cx="10239375" cy="10287000"/>
          </a:xfrm>
          <a:prstGeom prst="rect">
            <a:avLst/>
          </a:prstGeom>
        </p:spPr>
      </p:pic>
      <p:pic>
        <p:nvPicPr>
          <p:cNvPr id="684" name="layoutShapeInnerChild7">
            <a:extLst>
              <a:ext uri="{FF2B5EF4-FFF2-40B4-BE49-F238E27FC236}">
                <a16:creationId xmlns:a16="http://schemas.microsoft.com/office/drawing/2014/main" id="{A8642F66-C0BB-4949-9A9C-024B120A5D52}"/>
              </a:ext>
            </a:extLst>
          </p:cNvPr>
          <p:cNvPicPr>
            <a:picLocks noChangeAspect="1"/>
          </p:cNvPicPr>
          <p:nvPr/>
        </p:nvPicPr>
        <p:blipFill rotWithShape="1">
          <a:blip r:embed="rId5">
            <a:alphaModFix/>
            <a:extLst>
              <a:ext uri="{5B0CBD76-6E04-473D-BD52-1612F140CD41}">
                <asvg:svgBlip xmlns:asvg="http://schemas.microsoft.com/office/drawing/2016/SVG/main" xmlns:p14="http://schemas.microsoft.com/office/powerpoint/2010/main" xmlns:a14="http://schemas.microsoft.com/office/drawing/2010/main" xmlns:a16="http://schemas.microsoft.com/office/drawing/2014/main" xmlns="" r:embed="rId239"/>
                <a14:useLocalDpi xmlns:a14="http://schemas.microsoft.com/office/drawing/2010/main" xmlns:p14="http://schemas.microsoft.com/office/powerpoint/2010/main" xmlns:asvg="http://schemas.microsoft.com/office/drawing/2016/SVG/main" xmlns:a16="http://schemas.microsoft.com/office/drawing/2014/main" xmlns="" val="0"/>
              </a:ext>
            </a:extLst>
          </a:blip>
          <a:srcRect/>
          <a:stretch/>
        </p:blipFill>
        <p:spPr>
          <a:xfrm>
            <a:off x="15963900" y="5448300"/>
            <a:ext cx="2324100" cy="4834681"/>
          </a:xfrm>
          <a:prstGeom prst="rect">
            <a:avLst/>
          </a:prstGeom>
        </p:spPr>
      </p:pic>
      <p:pic>
        <p:nvPicPr>
          <p:cNvPr id="686" name="layoutShapeInnerChild9">
            <a:extLst>
              <a:ext uri="{FF2B5EF4-FFF2-40B4-BE49-F238E27FC236}">
                <a16:creationId xmlns:a16="http://schemas.microsoft.com/office/drawing/2014/main" id="{A8642F66-C0BB-4949-9A9C-024B120A5D52}"/>
              </a:ext>
            </a:extLst>
          </p:cNvPr>
          <p:cNvPicPr>
            <a:picLocks noChangeAspect="1"/>
          </p:cNvPicPr>
          <p:nvPr/>
        </p:nvPicPr>
        <p:blipFill rotWithShape="1">
          <a:blip r:embed="rId240">
            <a:alphaModFix/>
            <a:extLst>
              <a:ext uri="{8139D3F6-71E9-4C0D-AB0C-D5064452F899}">
                <asvg:svgBlip xmlns:asvg="http://schemas.microsoft.com/office/drawing/2016/SVG/main" xmlns:p14="http://schemas.microsoft.com/office/powerpoint/2010/main" xmlns:a14="http://schemas.microsoft.com/office/drawing/2010/main" xmlns:a16="http://schemas.microsoft.com/office/drawing/2014/main" xmlns="" r:embed="rId242"/>
                <a14:useLocalDpi xmlns:a14="http://schemas.microsoft.com/office/drawing/2010/main" xmlns:p14="http://schemas.microsoft.com/office/powerpoint/2010/main" xmlns:asvg="http://schemas.microsoft.com/office/drawing/2016/SVG/main" xmlns:a16="http://schemas.microsoft.com/office/drawing/2014/main" xmlns="" val="0"/>
              </a:ext>
            </a:extLst>
          </a:blip>
          <a:srcRect/>
          <a:stretch/>
        </p:blipFill>
        <p:spPr>
          <a:xfrm>
            <a:off x="0" y="514350"/>
            <a:ext cx="1947119" cy="5143500"/>
          </a:xfrm>
          <a:prstGeom prst="rect">
            <a:avLst/>
          </a:prstGeom>
        </p:spPr>
      </p:pic>
      <p:sp>
        <p:nvSpPr>
          <p:cNvPr id="690" name="Primary Heading-0">
            <a:extLst>
              <a:ext uri="{FF2B5EF4-FFF2-40B4-BE49-F238E27FC236}">
                <a16:creationId xmlns:a16="http://schemas.microsoft.com/office/drawing/2014/main" id="{111B4A49-B930-4A89-A1CD-6CA2B3D95AED}"/>
              </a:ext>
            </a:extLst>
          </p:cNvPr>
          <p:cNvSpPr txBox="1"/>
          <p:nvPr/>
        </p:nvSpPr>
        <p:spPr>
          <a:xfrm>
            <a:off x="1676400" y="1993686"/>
            <a:ext cx="5648325" cy="343299"/>
          </a:xfrm>
          <a:prstGeom prst="rect">
            <a:avLst/>
          </a:prstGeom>
          <a:noFill/>
        </p:spPr>
        <p:txBody>
          <a:bodyPr vertOverflow="clip" horzOverflow="clip" wrap="square" lIns="0" tIns="0" rIns="0" bIns="0" rtlCol="0" anchor="t">
            <a:spAutoFit/>
          </a:bodyPr>
          <a:lstStyle/>
          <a:p>
            <a:pPr>
              <a:lnSpc>
                <a:spcPts val="2940"/>
              </a:lnSpc>
            </a:pPr>
            <a:r>
              <a:rPr lang="en-US" sz="2100" spc="-42" dirty="0">
                <a:solidFill>
                  <a:srgbClr val="181C24">
                    <a:alpha val="100000"/>
                  </a:srgbClr>
                </a:solidFill>
                <a:latin typeface="IBM Plex Serif SemiBold" panose="00000700000000000000" pitchFamily="2" charset="0"/>
              </a:rPr>
              <a:t>KPI List</a:t>
            </a:r>
          </a:p>
        </p:txBody>
      </p:sp>
      <p:pic>
        <p:nvPicPr>
          <p:cNvPr id="704"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243">
            <a:alphaModFix/>
          </a:blip>
          <a:stretch/>
        </p:blipFill>
        <p:spPr>
          <a:xfrm>
            <a:off x="9372600" y="3621596"/>
            <a:ext cx="533400" cy="533400"/>
          </a:xfrm>
          <a:prstGeom prst="rect">
            <a:avLst/>
          </a:prstGeom>
        </p:spPr>
      </p:pic>
      <p:pic>
        <p:nvPicPr>
          <p:cNvPr id="714"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243">
            <a:alphaModFix/>
          </a:blip>
          <a:stretch/>
        </p:blipFill>
        <p:spPr>
          <a:xfrm>
            <a:off x="1409700" y="6305550"/>
            <a:ext cx="533400" cy="533400"/>
          </a:xfrm>
          <a:prstGeom prst="rect">
            <a:avLst/>
          </a:prstGeom>
        </p:spPr>
      </p:pic>
      <p:pic>
        <p:nvPicPr>
          <p:cNvPr id="724"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243">
            <a:alphaModFix/>
          </a:blip>
          <a:stretch/>
        </p:blipFill>
        <p:spPr>
          <a:xfrm>
            <a:off x="9372600" y="6305550"/>
            <a:ext cx="533400" cy="533400"/>
          </a:xfrm>
          <a:prstGeom prst="rect">
            <a:avLst/>
          </a:prstGeom>
        </p:spPr>
      </p:pic>
      <p:sp>
        <p:nvSpPr>
          <p:cNvPr id="728" name="Click here to edit title-418">
            <a:extLst>
              <a:ext uri="{FF2B5EF4-FFF2-40B4-BE49-F238E27FC236}">
                <a16:creationId xmlns:a16="http://schemas.microsoft.com/office/drawing/2014/main" id="{111B4A49-B930-4A89-A1CD-6CA2B3D95AED}"/>
              </a:ext>
            </a:extLst>
          </p:cNvPr>
          <p:cNvSpPr txBox="1"/>
          <p:nvPr/>
        </p:nvSpPr>
        <p:spPr>
          <a:xfrm>
            <a:off x="1246861" y="832597"/>
            <a:ext cx="15516225" cy="638445"/>
          </a:xfrm>
          <a:prstGeom prst="rect">
            <a:avLst/>
          </a:prstGeom>
          <a:noFill/>
        </p:spPr>
        <p:txBody>
          <a:bodyPr vertOverflow="clip" horzOverflow="clip" wrap="square" lIns="0" tIns="0" rIns="0" bIns="0" rtlCol="0" anchor="t">
            <a:spAutoFit/>
          </a:bodyPr>
          <a:lstStyle/>
          <a:p>
            <a:pPr algn="ctr">
              <a:lnSpc>
                <a:spcPts val="5292"/>
              </a:lnSpc>
            </a:pPr>
            <a:r>
              <a:rPr lang="en-US" sz="4200" spc="-84" dirty="0">
                <a:solidFill>
                  <a:srgbClr val="181C24">
                    <a:alpha val="100000"/>
                  </a:srgbClr>
                </a:solidFill>
                <a:latin typeface="IBM Plex Serif SemiBold" panose="00000700000000000000" pitchFamily="2" charset="0"/>
              </a:rPr>
              <a:t>KPI for Lead Dashboard</a:t>
            </a:r>
          </a:p>
        </p:txBody>
      </p:sp>
      <p:sp>
        <p:nvSpPr>
          <p:cNvPr id="2" name="Rectangle 1">
            <a:extLst>
              <a:ext uri="{FF2B5EF4-FFF2-40B4-BE49-F238E27FC236}">
                <a16:creationId xmlns:a16="http://schemas.microsoft.com/office/drawing/2014/main" id="{6909B34C-8D77-483A-99EE-9B7255A39238}"/>
              </a:ext>
            </a:extLst>
          </p:cNvPr>
          <p:cNvSpPr/>
          <p:nvPr/>
        </p:nvSpPr>
        <p:spPr>
          <a:xfrm>
            <a:off x="1943100" y="2446618"/>
            <a:ext cx="9144000" cy="2989729"/>
          </a:xfrm>
          <a:prstGeom prst="rect">
            <a:avLst/>
          </a:prstGeom>
        </p:spPr>
        <p:txBody>
          <a:bodyPr>
            <a:spAutoFit/>
          </a:bodyPr>
          <a:lstStyle/>
          <a:p>
            <a:pPr marL="171450" indent="-171450" algn="just">
              <a:lnSpc>
                <a:spcPct val="200000"/>
              </a:lnSpc>
              <a:buFont typeface="Wingdings" panose="05000000000000000000" pitchFamily="2" charset="2"/>
              <a:buChar char="q"/>
            </a:pPr>
            <a:r>
              <a:rPr lang="en-US" sz="1200" dirty="0">
                <a:latin typeface="Arial" panose="020B0604020202020204" pitchFamily="34" charset="0"/>
                <a:cs typeface="Arial" panose="020B0604020202020204" pitchFamily="34" charset="0"/>
              </a:rPr>
              <a:t>Total Lead</a:t>
            </a:r>
          </a:p>
          <a:p>
            <a:pPr marL="171450" indent="-171450" algn="just">
              <a:lnSpc>
                <a:spcPct val="200000"/>
              </a:lnSpc>
              <a:buFont typeface="Wingdings" panose="05000000000000000000" pitchFamily="2" charset="2"/>
              <a:buChar char="q"/>
            </a:pPr>
            <a:r>
              <a:rPr lang="en-US" sz="1200" dirty="0">
                <a:latin typeface="Arial" panose="020B0604020202020204" pitchFamily="34" charset="0"/>
                <a:cs typeface="Arial" panose="020B0604020202020204" pitchFamily="34" charset="0"/>
              </a:rPr>
              <a:t> Expected Amount from Converted Leads </a:t>
            </a:r>
          </a:p>
          <a:p>
            <a:pPr marL="171450" indent="-171450" algn="just">
              <a:lnSpc>
                <a:spcPct val="200000"/>
              </a:lnSpc>
              <a:buFont typeface="Wingdings" panose="05000000000000000000" pitchFamily="2" charset="2"/>
              <a:buChar char="q"/>
            </a:pPr>
            <a:r>
              <a:rPr lang="en-US" sz="1200" dirty="0">
                <a:latin typeface="Arial" panose="020B0604020202020204" pitchFamily="34" charset="0"/>
                <a:cs typeface="Arial" panose="020B0604020202020204" pitchFamily="34" charset="0"/>
              </a:rPr>
              <a:t> Conversion Rate-Conversion Rate (%)=(Leads Converted to Customers/Total Lead​)×100</a:t>
            </a:r>
          </a:p>
          <a:p>
            <a:pPr marL="171450" indent="-171450" algn="just">
              <a:lnSpc>
                <a:spcPct val="200000"/>
              </a:lnSpc>
              <a:buFont typeface="Wingdings" panose="05000000000000000000" pitchFamily="2" charset="2"/>
              <a:buChar char="q"/>
            </a:pPr>
            <a:r>
              <a:rPr lang="en-US" sz="1200" dirty="0">
                <a:latin typeface="Arial" panose="020B0604020202020204" pitchFamily="34" charset="0"/>
                <a:cs typeface="Arial" panose="020B0604020202020204" pitchFamily="34" charset="0"/>
              </a:rPr>
              <a:t> Converted Accounts</a:t>
            </a:r>
          </a:p>
          <a:p>
            <a:pPr marL="171450" indent="-171450" algn="just">
              <a:lnSpc>
                <a:spcPct val="200000"/>
              </a:lnSpc>
              <a:buFont typeface="Wingdings" panose="05000000000000000000" pitchFamily="2" charset="2"/>
              <a:buChar char="q"/>
            </a:pPr>
            <a:r>
              <a:rPr lang="en-US" sz="1200" dirty="0">
                <a:latin typeface="Arial" panose="020B0604020202020204" pitchFamily="34" charset="0"/>
                <a:cs typeface="Arial" panose="020B0604020202020204" pitchFamily="34" charset="0"/>
              </a:rPr>
              <a:t> Converted Opportunities</a:t>
            </a:r>
          </a:p>
          <a:p>
            <a:pPr marL="171450" indent="-171450" algn="just">
              <a:lnSpc>
                <a:spcPct val="200000"/>
              </a:lnSpc>
              <a:buFont typeface="Wingdings" panose="05000000000000000000" pitchFamily="2" charset="2"/>
              <a:buChar char="q"/>
            </a:pPr>
            <a:r>
              <a:rPr lang="en-US" sz="1200" dirty="0">
                <a:latin typeface="Arial" panose="020B0604020202020204" pitchFamily="34" charset="0"/>
                <a:cs typeface="Arial" panose="020B0604020202020204" pitchFamily="34" charset="0"/>
              </a:rPr>
              <a:t> Lead By Source</a:t>
            </a:r>
          </a:p>
          <a:p>
            <a:pPr marL="171450" indent="-171450" algn="just">
              <a:lnSpc>
                <a:spcPct val="200000"/>
              </a:lnSpc>
              <a:buFont typeface="Wingdings" panose="05000000000000000000" pitchFamily="2" charset="2"/>
              <a:buChar char="q"/>
            </a:pPr>
            <a:r>
              <a:rPr lang="en-US" sz="1200" dirty="0">
                <a:latin typeface="Arial" panose="020B0604020202020204" pitchFamily="34" charset="0"/>
                <a:cs typeface="Arial" panose="020B0604020202020204" pitchFamily="34" charset="0"/>
              </a:rPr>
              <a:t> Lead By industry</a:t>
            </a:r>
          </a:p>
          <a:p>
            <a:pPr marL="171450" indent="-171450" algn="just">
              <a:lnSpc>
                <a:spcPct val="200000"/>
              </a:lnSpc>
              <a:buFont typeface="Wingdings" panose="05000000000000000000" pitchFamily="2" charset="2"/>
              <a:buChar char="q"/>
            </a:pPr>
            <a:r>
              <a:rPr lang="en-US" sz="1200" dirty="0">
                <a:latin typeface="Arial" panose="020B0604020202020204" pitchFamily="34" charset="0"/>
                <a:cs typeface="Arial" panose="020B0604020202020204" pitchFamily="34" charset="0"/>
              </a:rPr>
              <a:t> Lead by Stage</a:t>
            </a:r>
          </a:p>
        </p:txBody>
      </p:sp>
      <p:pic>
        <p:nvPicPr>
          <p:cNvPr id="20" name="Picture 19">
            <a:extLst>
              <a:ext uri="{FF2B5EF4-FFF2-40B4-BE49-F238E27FC236}">
                <a16:creationId xmlns:a16="http://schemas.microsoft.com/office/drawing/2014/main" id="{E643D375-D400-480E-B3EA-99C527C86A4F}"/>
              </a:ext>
            </a:extLst>
          </p:cNvPr>
          <p:cNvPicPr>
            <a:picLocks noChangeAspect="1"/>
          </p:cNvPicPr>
          <p:nvPr/>
        </p:nvPicPr>
        <p:blipFill>
          <a:blip r:embed="rId244"/>
          <a:stretch>
            <a:fillRect/>
          </a:stretch>
        </p:blipFill>
        <p:spPr>
          <a:xfrm>
            <a:off x="11925139" y="1552998"/>
            <a:ext cx="5704046" cy="3285702"/>
          </a:xfrm>
          <a:prstGeom prst="rect">
            <a:avLst/>
          </a:prstGeom>
        </p:spPr>
      </p:pic>
    </p:spTree>
    <p:extLst>
      <p:ext uri="{BB962C8B-B14F-4D97-AF65-F5344CB8AC3E}">
        <p14:creationId xmlns:p14="http://schemas.microsoft.com/office/powerpoint/2010/main" val="1104248869"/>
      </p:ext>
    </p:extLst>
  </p:cSld>
  <p:clrMapOvr>
    <a:masterClrMapping/>
  </p:clrMapOvr>
  <mc:AlternateContent xmlns:mc="http://schemas.openxmlformats.org/markup-compatibility/2006" xmlns:p14="http://schemas.microsoft.com/office/powerpoint/2010/main">
    <mc:Choice Requires="p14">
      <p:transition spd="med" p14:dur="700" advClick="0">
        <p:push dir="u"/>
      </p:transition>
    </mc:Choice>
    <mc:Fallback xmlns="">
      <p:transition spd="med" advClick="0">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accel="50000" decel="50000" fill="hold" nodeType="withEffect">
                                  <p:stCondLst>
                                    <p:cond delay="0"/>
                                  </p:stCondLst>
                                  <p:childTnLst>
                                    <p:set>
                                      <p:cBhvr>
                                        <p:cTn id="6" dur="1" fill="hold">
                                          <p:stCondLst>
                                            <p:cond delay="0"/>
                                          </p:stCondLst>
                                        </p:cTn>
                                        <p:tgtEl>
                                          <p:spTgt spid="680"/>
                                        </p:tgtEl>
                                        <p:attrNameLst>
                                          <p:attrName>style.visibility</p:attrName>
                                        </p:attrNameLst>
                                      </p:cBhvr>
                                      <p:to>
                                        <p:strVal val="visible"/>
                                      </p:to>
                                    </p:set>
                                    <p:animEffect transition="in" filter="fade">
                                      <p:cBhvr>
                                        <p:cTn id="7" dur="1200"/>
                                        <p:tgtEl>
                                          <p:spTgt spid="680"/>
                                        </p:tgtEl>
                                      </p:cBhvr>
                                    </p:animEffect>
                                  </p:childTnLst>
                                </p:cTn>
                              </p:par>
                              <p:par>
                                <p:cTn id="8" presetID="64" presetClass="path" presetSubtype="0" accel="50000" decel="50000" fill="hold" nodeType="withEffect">
                                  <p:stCondLst>
                                    <p:cond delay="0"/>
                                  </p:stCondLst>
                                  <p:childTnLst>
                                    <p:animMotion origin="layout" path="M 0 0.074074075 L 0 0 E" pathEditMode="relative" ptsTypes="">
                                      <p:cBhvr>
                                        <p:cTn id="9" dur="1200" fill="hold"/>
                                        <p:tgtEl>
                                          <p:spTgt spid="680"/>
                                        </p:tgtEl>
                                        <p:attrNameLst>
                                          <p:attrName>ppt_x</p:attrName>
                                          <p:attrName>ppt_y</p:attrName>
                                        </p:attrNameLst>
                                      </p:cBhvr>
                                    </p:animMotion>
                                  </p:childTnLst>
                                </p:cTn>
                              </p:par>
                              <p:par>
                                <p:cTn id="10" presetID="10" presetClass="entr" presetSubtype="0" accel="50000" decel="50000" fill="hold" nodeType="withEffect">
                                  <p:stCondLst>
                                    <p:cond delay="0"/>
                                  </p:stCondLst>
                                  <p:childTnLst>
                                    <p:set>
                                      <p:cBhvr>
                                        <p:cTn id="11" dur="1" fill="hold">
                                          <p:stCondLst>
                                            <p:cond delay="0"/>
                                          </p:stCondLst>
                                        </p:cTn>
                                        <p:tgtEl>
                                          <p:spTgt spid="682"/>
                                        </p:tgtEl>
                                        <p:attrNameLst>
                                          <p:attrName>style.visibility</p:attrName>
                                        </p:attrNameLst>
                                      </p:cBhvr>
                                      <p:to>
                                        <p:strVal val="visible"/>
                                      </p:to>
                                    </p:set>
                                    <p:animEffect transition="in" filter="fade">
                                      <p:cBhvr>
                                        <p:cTn id="12" dur="1200"/>
                                        <p:tgtEl>
                                          <p:spTgt spid="682"/>
                                        </p:tgtEl>
                                      </p:cBhvr>
                                    </p:animEffect>
                                  </p:childTnLst>
                                </p:cTn>
                              </p:par>
                              <p:par>
                                <p:cTn id="13" presetID="64" presetClass="path" presetSubtype="0" accel="50000" decel="50000" fill="hold" nodeType="withEffect">
                                  <p:stCondLst>
                                    <p:cond delay="0"/>
                                  </p:stCondLst>
                                  <p:childTnLst>
                                    <p:animMotion origin="layout" path="M 1.3033549E-06 0.074074075 L 1.3033549E-06 0 E" pathEditMode="relative" ptsTypes="">
                                      <p:cBhvr>
                                        <p:cTn id="14" dur="1200" fill="hold"/>
                                        <p:tgtEl>
                                          <p:spTgt spid="682"/>
                                        </p:tgtEl>
                                        <p:attrNameLst>
                                          <p:attrName>ppt_x</p:attrName>
                                          <p:attrName>ppt_y</p:attrName>
                                        </p:attrNameLst>
                                      </p:cBhvr>
                                    </p:animMotion>
                                  </p:childTnLst>
                                </p:cTn>
                              </p:par>
                              <p:par>
                                <p:cTn id="15" presetID="10" presetClass="entr" presetSubtype="0" accel="50000" decel="50000" fill="hold" nodeType="withEffect">
                                  <p:stCondLst>
                                    <p:cond delay="0"/>
                                  </p:stCondLst>
                                  <p:childTnLst>
                                    <p:set>
                                      <p:cBhvr>
                                        <p:cTn id="16" dur="1" fill="hold">
                                          <p:stCondLst>
                                            <p:cond delay="0"/>
                                          </p:stCondLst>
                                        </p:cTn>
                                        <p:tgtEl>
                                          <p:spTgt spid="684"/>
                                        </p:tgtEl>
                                        <p:attrNameLst>
                                          <p:attrName>style.visibility</p:attrName>
                                        </p:attrNameLst>
                                      </p:cBhvr>
                                      <p:to>
                                        <p:strVal val="visible"/>
                                      </p:to>
                                    </p:set>
                                    <p:animEffect transition="in" filter="fade">
                                      <p:cBhvr>
                                        <p:cTn id="17" dur="1200"/>
                                        <p:tgtEl>
                                          <p:spTgt spid="684"/>
                                        </p:tgtEl>
                                      </p:cBhvr>
                                    </p:animEffect>
                                  </p:childTnLst>
                                </p:cTn>
                              </p:par>
                              <p:par>
                                <p:cTn id="18" presetID="64" presetClass="path" presetSubtype="0" accel="50000" decel="50000" fill="hold" nodeType="withEffect">
                                  <p:stCondLst>
                                    <p:cond delay="0"/>
                                  </p:stCondLst>
                                  <p:childTnLst>
                                    <p:animMotion origin="layout" path="M 0 0.074074075 L 0 0 E" pathEditMode="relative" ptsTypes="">
                                      <p:cBhvr>
                                        <p:cTn id="19" dur="1200" fill="hold"/>
                                        <p:tgtEl>
                                          <p:spTgt spid="684"/>
                                        </p:tgtEl>
                                        <p:attrNameLst>
                                          <p:attrName>ppt_x</p:attrName>
                                          <p:attrName>ppt_y</p:attrName>
                                        </p:attrNameLst>
                                      </p:cBhvr>
                                    </p:animMotion>
                                  </p:childTnLst>
                                </p:cTn>
                              </p:par>
                              <p:par>
                                <p:cTn id="20" presetID="10" presetClass="entr" presetSubtype="0" accel="50000" decel="50000" fill="hold" nodeType="withEffect">
                                  <p:stCondLst>
                                    <p:cond delay="0"/>
                                  </p:stCondLst>
                                  <p:childTnLst>
                                    <p:set>
                                      <p:cBhvr>
                                        <p:cTn id="21" dur="1" fill="hold">
                                          <p:stCondLst>
                                            <p:cond delay="0"/>
                                          </p:stCondLst>
                                        </p:cTn>
                                        <p:tgtEl>
                                          <p:spTgt spid="686"/>
                                        </p:tgtEl>
                                        <p:attrNameLst>
                                          <p:attrName>style.visibility</p:attrName>
                                        </p:attrNameLst>
                                      </p:cBhvr>
                                      <p:to>
                                        <p:strVal val="visible"/>
                                      </p:to>
                                    </p:set>
                                    <p:animEffect transition="in" filter="fade">
                                      <p:cBhvr>
                                        <p:cTn id="22" dur="1200"/>
                                        <p:tgtEl>
                                          <p:spTgt spid="686"/>
                                        </p:tgtEl>
                                      </p:cBhvr>
                                    </p:animEffect>
                                  </p:childTnLst>
                                </p:cTn>
                              </p:par>
                              <p:par>
                                <p:cTn id="23" presetID="64" presetClass="path" presetSubtype="0" accel="50000" decel="50000" fill="hold" nodeType="withEffect">
                                  <p:stCondLst>
                                    <p:cond delay="0"/>
                                  </p:stCondLst>
                                  <p:childTnLst>
                                    <p:animMotion origin="layout" path="M -1.9550323E-06 0.074074075 L -1.9550323E-06 0 E" pathEditMode="relative" ptsTypes="">
                                      <p:cBhvr>
                                        <p:cTn id="24" dur="1200" fill="hold"/>
                                        <p:tgtEl>
                                          <p:spTgt spid="686"/>
                                        </p:tgtEl>
                                        <p:attrNameLst>
                                          <p:attrName>ppt_x</p:attrName>
                                          <p:attrName>ppt_y</p:attrName>
                                        </p:attrNameLst>
                                      </p:cBhvr>
                                    </p:animMotion>
                                  </p:childTnLst>
                                </p:cTn>
                              </p:par>
                              <p:par>
                                <p:cTn id="25" presetID="10" presetClass="entr" presetSubtype="0" accel="50000" decel="50000" fill="hold" nodeType="withEffect">
                                  <p:stCondLst>
                                    <p:cond delay="1000"/>
                                  </p:stCondLst>
                                  <p:childTnLst>
                                    <p:set>
                                      <p:cBhvr>
                                        <p:cTn id="26" dur="1" fill="hold">
                                          <p:stCondLst>
                                            <p:cond delay="0"/>
                                          </p:stCondLst>
                                        </p:cTn>
                                        <p:tgtEl>
                                          <p:spTgt spid="690"/>
                                        </p:tgtEl>
                                        <p:attrNameLst>
                                          <p:attrName>style.visibility</p:attrName>
                                        </p:attrNameLst>
                                      </p:cBhvr>
                                      <p:to>
                                        <p:strVal val="visible"/>
                                      </p:to>
                                    </p:set>
                                    <p:animEffect transition="in" filter="fade">
                                      <p:cBhvr>
                                        <p:cTn id="27" dur="1000"/>
                                        <p:tgtEl>
                                          <p:spTgt spid="690"/>
                                        </p:tgtEl>
                                      </p:cBhvr>
                                    </p:animEffect>
                                  </p:childTnLst>
                                </p:cTn>
                              </p:par>
                              <p:par>
                                <p:cTn id="28" presetID="64" presetClass="path" presetSubtype="0" accel="50000" decel="50000" fill="hold" nodeType="withEffect">
                                  <p:stCondLst>
                                    <p:cond delay="1000"/>
                                  </p:stCondLst>
                                  <p:childTnLst>
                                    <p:animMotion origin="layout" path="M 0 0.04629282 L 0 -3.475613E-06 E" pathEditMode="relative" ptsTypes="">
                                      <p:cBhvr>
                                        <p:cTn id="29" dur="1000" fill="hold"/>
                                        <p:tgtEl>
                                          <p:spTgt spid="690"/>
                                        </p:tgtEl>
                                        <p:attrNameLst>
                                          <p:attrName>ppt_x</p:attrName>
                                          <p:attrName>ppt_y</p:attrName>
                                        </p:attrNameLst>
                                      </p:cBhvr>
                                    </p:animMotion>
                                  </p:childTnLst>
                                </p:cTn>
                              </p:par>
                              <p:par>
                                <p:cTn id="30" presetID="10" presetClass="entr" presetSubtype="0" accel="50000" decel="50000" fill="hold" nodeType="withEffect">
                                  <p:stCondLst>
                                    <p:cond delay="1140"/>
                                  </p:stCondLst>
                                  <p:childTnLst>
                                    <p:set>
                                      <p:cBhvr>
                                        <p:cTn id="31" dur="1" fill="hold">
                                          <p:stCondLst>
                                            <p:cond delay="0"/>
                                          </p:stCondLst>
                                        </p:cTn>
                                        <p:tgtEl>
                                          <p:spTgt spid="704"/>
                                        </p:tgtEl>
                                        <p:attrNameLst>
                                          <p:attrName>style.visibility</p:attrName>
                                        </p:attrNameLst>
                                      </p:cBhvr>
                                      <p:to>
                                        <p:strVal val="visible"/>
                                      </p:to>
                                    </p:set>
                                    <p:animEffect transition="in" filter="fade">
                                      <p:cBhvr>
                                        <p:cTn id="32" dur="1000"/>
                                        <p:tgtEl>
                                          <p:spTgt spid="704"/>
                                        </p:tgtEl>
                                      </p:cBhvr>
                                    </p:animEffect>
                                  </p:childTnLst>
                                </p:cTn>
                              </p:par>
                              <p:par>
                                <p:cTn id="33" presetID="64" presetClass="path" presetSubtype="0" accel="50000" decel="50000" fill="hold" nodeType="withEffect">
                                  <p:stCondLst>
                                    <p:cond delay="1140"/>
                                  </p:stCondLst>
                                  <p:childTnLst>
                                    <p:animMotion origin="layout" path="M 0 0.046295136 L 0 -1.1585377E-06 E" pathEditMode="relative" ptsTypes="">
                                      <p:cBhvr>
                                        <p:cTn id="34" dur="1000" fill="hold"/>
                                        <p:tgtEl>
                                          <p:spTgt spid="704"/>
                                        </p:tgtEl>
                                        <p:attrNameLst>
                                          <p:attrName>ppt_x</p:attrName>
                                          <p:attrName>ppt_y</p:attrName>
                                        </p:attrNameLst>
                                      </p:cBhvr>
                                    </p:animMotion>
                                  </p:childTnLst>
                                </p:cTn>
                              </p:par>
                              <p:par>
                                <p:cTn id="35" presetID="10" presetClass="entr" presetSubtype="0" accel="50000" decel="50000" fill="hold" nodeType="withEffect">
                                  <p:stCondLst>
                                    <p:cond delay="1280"/>
                                  </p:stCondLst>
                                  <p:childTnLst>
                                    <p:set>
                                      <p:cBhvr>
                                        <p:cTn id="36" dur="1" fill="hold">
                                          <p:stCondLst>
                                            <p:cond delay="0"/>
                                          </p:stCondLst>
                                        </p:cTn>
                                        <p:tgtEl>
                                          <p:spTgt spid="714"/>
                                        </p:tgtEl>
                                        <p:attrNameLst>
                                          <p:attrName>style.visibility</p:attrName>
                                        </p:attrNameLst>
                                      </p:cBhvr>
                                      <p:to>
                                        <p:strVal val="visible"/>
                                      </p:to>
                                    </p:set>
                                    <p:animEffect transition="in" filter="fade">
                                      <p:cBhvr>
                                        <p:cTn id="37" dur="1000"/>
                                        <p:tgtEl>
                                          <p:spTgt spid="714"/>
                                        </p:tgtEl>
                                      </p:cBhvr>
                                    </p:animEffect>
                                  </p:childTnLst>
                                </p:cTn>
                              </p:par>
                              <p:par>
                                <p:cTn id="38" presetID="64" presetClass="path" presetSubtype="0" accel="50000" decel="50000" fill="hold" nodeType="withEffect">
                                  <p:stCondLst>
                                    <p:cond delay="1280"/>
                                  </p:stCondLst>
                                  <p:childTnLst>
                                    <p:animMotion origin="layout" path="M 0 0.046296295 L 0 0 E" pathEditMode="relative" ptsTypes="">
                                      <p:cBhvr>
                                        <p:cTn id="39" dur="1000" fill="hold"/>
                                        <p:tgtEl>
                                          <p:spTgt spid="714"/>
                                        </p:tgtEl>
                                        <p:attrNameLst>
                                          <p:attrName>ppt_x</p:attrName>
                                          <p:attrName>ppt_y</p:attrName>
                                        </p:attrNameLst>
                                      </p:cBhvr>
                                    </p:animMotion>
                                  </p:childTnLst>
                                </p:cTn>
                              </p:par>
                              <p:par>
                                <p:cTn id="40" presetID="10" presetClass="entr" presetSubtype="0" accel="50000" decel="50000" fill="hold" nodeType="withEffect">
                                  <p:stCondLst>
                                    <p:cond delay="1420"/>
                                  </p:stCondLst>
                                  <p:childTnLst>
                                    <p:set>
                                      <p:cBhvr>
                                        <p:cTn id="41" dur="1" fill="hold">
                                          <p:stCondLst>
                                            <p:cond delay="0"/>
                                          </p:stCondLst>
                                        </p:cTn>
                                        <p:tgtEl>
                                          <p:spTgt spid="724"/>
                                        </p:tgtEl>
                                        <p:attrNameLst>
                                          <p:attrName>style.visibility</p:attrName>
                                        </p:attrNameLst>
                                      </p:cBhvr>
                                      <p:to>
                                        <p:strVal val="visible"/>
                                      </p:to>
                                    </p:set>
                                    <p:animEffect transition="in" filter="fade">
                                      <p:cBhvr>
                                        <p:cTn id="42" dur="1000"/>
                                        <p:tgtEl>
                                          <p:spTgt spid="724"/>
                                        </p:tgtEl>
                                      </p:cBhvr>
                                    </p:animEffect>
                                  </p:childTnLst>
                                </p:cTn>
                              </p:par>
                              <p:par>
                                <p:cTn id="43" presetID="64" presetClass="path" presetSubtype="0" accel="50000" decel="50000" fill="hold" nodeType="withEffect">
                                  <p:stCondLst>
                                    <p:cond delay="1420"/>
                                  </p:stCondLst>
                                  <p:childTnLst>
                                    <p:animMotion origin="layout" path="M 0 0.046296295 L 0 0 E" pathEditMode="relative" ptsTypes="">
                                      <p:cBhvr>
                                        <p:cTn id="44" dur="1000" fill="hold"/>
                                        <p:tgtEl>
                                          <p:spTgt spid="724"/>
                                        </p:tgtEl>
                                        <p:attrNameLst>
                                          <p:attrName>ppt_x</p:attrName>
                                          <p:attrName>ppt_y</p:attrName>
                                        </p:attrNameLst>
                                      </p:cBhvr>
                                    </p:animMotion>
                                  </p:childTnLst>
                                </p:cTn>
                              </p:par>
                              <p:par>
                                <p:cTn id="45" presetID="10" presetClass="entr" presetSubtype="0" accel="50000" decel="50000" fill="hold" nodeType="withEffect">
                                  <p:stCondLst>
                                    <p:cond delay="300"/>
                                  </p:stCondLst>
                                  <p:childTnLst>
                                    <p:set>
                                      <p:cBhvr>
                                        <p:cTn id="46" dur="1" fill="hold">
                                          <p:stCondLst>
                                            <p:cond delay="0"/>
                                          </p:stCondLst>
                                        </p:cTn>
                                        <p:tgtEl>
                                          <p:spTgt spid="728"/>
                                        </p:tgtEl>
                                        <p:attrNameLst>
                                          <p:attrName>style.visibility</p:attrName>
                                        </p:attrNameLst>
                                      </p:cBhvr>
                                      <p:to>
                                        <p:strVal val="visible"/>
                                      </p:to>
                                    </p:set>
                                    <p:animEffect transition="in" filter="fade">
                                      <p:cBhvr>
                                        <p:cTn id="47" dur="600"/>
                                        <p:tgtEl>
                                          <p:spTgt spid="728"/>
                                        </p:tgtEl>
                                      </p:cBhvr>
                                    </p:animEffect>
                                  </p:childTnLst>
                                </p:cTn>
                              </p:par>
                              <p:par>
                                <p:cTn id="48" presetID="64" presetClass="path" presetSubtype="0" accel="50000" decel="50000" fill="hold" nodeType="withEffect">
                                  <p:stCondLst>
                                    <p:cond delay="300"/>
                                  </p:stCondLst>
                                  <p:childTnLst>
                                    <p:animMotion origin="layout" path="M 0 0.04629225 L 0 -4.0478176E-06 E" pathEditMode="relative" ptsTypes="">
                                      <p:cBhvr>
                                        <p:cTn id="49" dur="600" fill="hold"/>
                                        <p:tgtEl>
                                          <p:spTgt spid="728"/>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0" grpId="0"/>
      <p:bldP spid="682" grpId="0"/>
      <p:bldP spid="684" grpId="0"/>
      <p:bldP spid="686" grpId="0"/>
      <p:bldP spid="690" grpId="0"/>
      <p:bldP spid="704" grpId="0"/>
      <p:bldP spid="714" grpId="0"/>
      <p:bldP spid="724" grpId="0"/>
      <p:bldP spid="72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6"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2">
            <a:alphaModFix/>
          </a:blip>
          <a:stretch/>
        </p:blipFill>
        <p:spPr>
          <a:xfrm>
            <a:off x="0" y="1714500"/>
            <a:ext cx="8572500" cy="8572500"/>
          </a:xfrm>
          <a:prstGeom prst="rect">
            <a:avLst/>
          </a:prstGeom>
        </p:spPr>
      </p:pic>
      <p:pic>
        <p:nvPicPr>
          <p:cNvPr id="458" name="layoutShapeInnerChild8">
            <a:extLst>
              <a:ext uri="{FF2B5EF4-FFF2-40B4-BE49-F238E27FC236}">
                <a16:creationId xmlns:a16="http://schemas.microsoft.com/office/drawing/2014/main" id="{A8642F66-C0BB-4949-9A9C-024B120A5D52}"/>
              </a:ext>
            </a:extLst>
          </p:cNvPr>
          <p:cNvPicPr>
            <a:picLocks noChangeAspect="1"/>
          </p:cNvPicPr>
          <p:nvPr/>
        </p:nvPicPr>
        <p:blipFill rotWithShape="1">
          <a:blip r:embed="rId3">
            <a:alphaModFix/>
            <a:extLst>
              <a:ext uri="{EF614191-4A63-4084-8F34-7B577D4012EB}">
                <asvg:svgBlip xmlns:asvg="http://schemas.microsoft.com/office/drawing/2016/SVG/main" xmlns:p14="http://schemas.microsoft.com/office/powerpoint/2010/main" xmlns:a14="http://schemas.microsoft.com/office/drawing/2010/main" xmlns:a16="http://schemas.microsoft.com/office/drawing/2014/main" xmlns="" r:embed="rId94"/>
                <a14:useLocalDpi xmlns:a14="http://schemas.microsoft.com/office/drawing/2010/main" xmlns:p14="http://schemas.microsoft.com/office/powerpoint/2010/main" xmlns:asvg="http://schemas.microsoft.com/office/drawing/2016/SVG/main" xmlns:a16="http://schemas.microsoft.com/office/drawing/2014/main" xmlns="" val="0"/>
              </a:ext>
            </a:extLst>
          </a:blip>
          <a:srcRect/>
          <a:stretch/>
        </p:blipFill>
        <p:spPr>
          <a:xfrm>
            <a:off x="0" y="5040511"/>
            <a:ext cx="6217890" cy="5246489"/>
          </a:xfrm>
          <a:prstGeom prst="rect">
            <a:avLst/>
          </a:prstGeom>
        </p:spPr>
      </p:pic>
      <p:sp>
        <p:nvSpPr>
          <p:cNvPr id="496" name="Click here to edit title-453">
            <a:extLst>
              <a:ext uri="{FF2B5EF4-FFF2-40B4-BE49-F238E27FC236}">
                <a16:creationId xmlns:a16="http://schemas.microsoft.com/office/drawing/2014/main" id="{111B4A49-B930-4A89-A1CD-6CA2B3D95AED}"/>
              </a:ext>
            </a:extLst>
          </p:cNvPr>
          <p:cNvSpPr txBox="1"/>
          <p:nvPr/>
        </p:nvSpPr>
        <p:spPr>
          <a:xfrm>
            <a:off x="685800" y="990600"/>
            <a:ext cx="9029702" cy="638445"/>
          </a:xfrm>
          <a:prstGeom prst="rect">
            <a:avLst/>
          </a:prstGeom>
          <a:noFill/>
        </p:spPr>
        <p:txBody>
          <a:bodyPr vertOverflow="clip" horzOverflow="clip" wrap="square" lIns="0" tIns="0" rIns="0" bIns="0" rtlCol="0" anchor="t">
            <a:spAutoFit/>
          </a:bodyPr>
          <a:lstStyle/>
          <a:p>
            <a:pPr>
              <a:lnSpc>
                <a:spcPts val="5292"/>
              </a:lnSpc>
            </a:pPr>
            <a:r>
              <a:rPr lang="en-US" sz="4200" spc="-84" dirty="0">
                <a:solidFill>
                  <a:srgbClr val="181C24">
                    <a:alpha val="100000"/>
                  </a:srgbClr>
                </a:solidFill>
                <a:latin typeface="IBM Plex Serif SemiBold" panose="00000700000000000000" pitchFamily="2" charset="0"/>
              </a:rPr>
              <a:t>CRM Dashboard</a:t>
            </a:r>
          </a:p>
        </p:txBody>
      </p:sp>
      <p:sp>
        <p:nvSpPr>
          <p:cNvPr id="498" name="Click here to edit label-426">
            <a:extLst>
              <a:ext uri="{FF2B5EF4-FFF2-40B4-BE49-F238E27FC236}">
                <a16:creationId xmlns:a16="http://schemas.microsoft.com/office/drawing/2014/main" id="{111B4A49-B930-4A89-A1CD-6CA2B3D95AED}"/>
              </a:ext>
            </a:extLst>
          </p:cNvPr>
          <p:cNvSpPr txBox="1"/>
          <p:nvPr/>
        </p:nvSpPr>
        <p:spPr>
          <a:xfrm>
            <a:off x="685800" y="647700"/>
            <a:ext cx="6105525" cy="270202"/>
          </a:xfrm>
          <a:prstGeom prst="rect">
            <a:avLst/>
          </a:prstGeom>
          <a:noFill/>
        </p:spPr>
        <p:txBody>
          <a:bodyPr vertOverflow="clip" horzOverflow="clip" wrap="square" lIns="0" tIns="0" rIns="0" bIns="0" rtlCol="0" anchor="t">
            <a:spAutoFit/>
          </a:bodyPr>
          <a:lstStyle/>
          <a:p>
            <a:pPr algn="l">
              <a:lnSpc>
                <a:spcPts val="2196"/>
              </a:lnSpc>
            </a:pPr>
            <a:r>
              <a:rPr lang="en-US" sz="1800" b="1" spc="180" dirty="0">
                <a:solidFill>
                  <a:srgbClr val="6E7177">
                    <a:alpha val="100000"/>
                  </a:srgbClr>
                </a:solidFill>
                <a:latin typeface="IBM Plex Sans" panose="00000700000000000000" pitchFamily="2" charset="0"/>
              </a:rPr>
              <a:t>Sample Dashboard</a:t>
            </a:r>
          </a:p>
        </p:txBody>
      </p:sp>
      <p:pic>
        <p:nvPicPr>
          <p:cNvPr id="7" name="Picture 6">
            <a:extLst>
              <a:ext uri="{FF2B5EF4-FFF2-40B4-BE49-F238E27FC236}">
                <a16:creationId xmlns:a16="http://schemas.microsoft.com/office/drawing/2014/main" id="{0C2CAA36-7974-445E-85BA-F738321FA35A}"/>
              </a:ext>
            </a:extLst>
          </p:cNvPr>
          <p:cNvPicPr>
            <a:picLocks noChangeAspect="1"/>
          </p:cNvPicPr>
          <p:nvPr/>
        </p:nvPicPr>
        <p:blipFill>
          <a:blip r:embed="rId95"/>
          <a:stretch>
            <a:fillRect/>
          </a:stretch>
        </p:blipFill>
        <p:spPr>
          <a:xfrm>
            <a:off x="8753556" y="260950"/>
            <a:ext cx="8848644" cy="4496068"/>
          </a:xfrm>
          <a:prstGeom prst="rect">
            <a:avLst/>
          </a:prstGeom>
        </p:spPr>
      </p:pic>
      <p:pic>
        <p:nvPicPr>
          <p:cNvPr id="8" name="Picture 7">
            <a:extLst>
              <a:ext uri="{FF2B5EF4-FFF2-40B4-BE49-F238E27FC236}">
                <a16:creationId xmlns:a16="http://schemas.microsoft.com/office/drawing/2014/main" id="{10028064-C4F7-4851-85BC-13A7AEC68170}"/>
              </a:ext>
            </a:extLst>
          </p:cNvPr>
          <p:cNvPicPr>
            <a:picLocks noChangeAspect="1"/>
          </p:cNvPicPr>
          <p:nvPr/>
        </p:nvPicPr>
        <p:blipFill>
          <a:blip r:embed="rId96"/>
          <a:stretch>
            <a:fillRect/>
          </a:stretch>
        </p:blipFill>
        <p:spPr>
          <a:xfrm>
            <a:off x="8753556" y="4829716"/>
            <a:ext cx="8848644" cy="4892348"/>
          </a:xfrm>
          <a:prstGeom prst="rect">
            <a:avLst/>
          </a:prstGeom>
        </p:spPr>
      </p:pic>
    </p:spTree>
    <p:extLst>
      <p:ext uri="{BB962C8B-B14F-4D97-AF65-F5344CB8AC3E}">
        <p14:creationId xmlns:p14="http://schemas.microsoft.com/office/powerpoint/2010/main" val="3648047976"/>
      </p:ext>
    </p:extLst>
  </p:cSld>
  <p:clrMapOvr>
    <a:masterClrMapping/>
  </p:clrMapOvr>
  <mc:AlternateContent xmlns:mc="http://schemas.openxmlformats.org/markup-compatibility/2006" xmlns:p14="http://schemas.microsoft.com/office/powerpoint/2010/main">
    <mc:Choice Requires="p14">
      <p:transition spd="med" p14:dur="700" advClick="0">
        <p:push dir="u"/>
      </p:transition>
    </mc:Choice>
    <mc:Fallback xmlns="">
      <p:transition spd="med" advClick="0">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accel="50000" decel="50000" fill="hold" nodeType="withEffect">
                                  <p:stCondLst>
                                    <p:cond delay="0"/>
                                  </p:stCondLst>
                                  <p:childTnLst>
                                    <p:set>
                                      <p:cBhvr>
                                        <p:cTn id="6" dur="1" fill="hold">
                                          <p:stCondLst>
                                            <p:cond delay="0"/>
                                          </p:stCondLst>
                                        </p:cTn>
                                        <p:tgtEl>
                                          <p:spTgt spid="456"/>
                                        </p:tgtEl>
                                        <p:attrNameLst>
                                          <p:attrName>style.visibility</p:attrName>
                                        </p:attrNameLst>
                                      </p:cBhvr>
                                      <p:to>
                                        <p:strVal val="visible"/>
                                      </p:to>
                                    </p:set>
                                    <p:animEffect transition="in" filter="fade">
                                      <p:cBhvr>
                                        <p:cTn id="7" dur="1200"/>
                                        <p:tgtEl>
                                          <p:spTgt spid="456"/>
                                        </p:tgtEl>
                                      </p:cBhvr>
                                    </p:animEffect>
                                  </p:childTnLst>
                                </p:cTn>
                              </p:par>
                              <p:par>
                                <p:cTn id="8" presetID="64" presetClass="path" presetSubtype="0" accel="50000" decel="50000" fill="hold" nodeType="withEffect">
                                  <p:stCondLst>
                                    <p:cond delay="0"/>
                                  </p:stCondLst>
                                  <p:childTnLst>
                                    <p:animMotion origin="layout" path="M 0 0.074074075 L 0 0 E" pathEditMode="relative" ptsTypes="">
                                      <p:cBhvr>
                                        <p:cTn id="9" dur="1200" fill="hold"/>
                                        <p:tgtEl>
                                          <p:spTgt spid="456"/>
                                        </p:tgtEl>
                                        <p:attrNameLst>
                                          <p:attrName>ppt_x</p:attrName>
                                          <p:attrName>ppt_y</p:attrName>
                                        </p:attrNameLst>
                                      </p:cBhvr>
                                    </p:animMotion>
                                  </p:childTnLst>
                                </p:cTn>
                              </p:par>
                              <p:par>
                                <p:cTn id="10" presetID="10" presetClass="entr" presetSubtype="0" accel="50000" decel="50000" fill="hold" nodeType="withEffect">
                                  <p:stCondLst>
                                    <p:cond delay="0"/>
                                  </p:stCondLst>
                                  <p:childTnLst>
                                    <p:set>
                                      <p:cBhvr>
                                        <p:cTn id="11" dur="1" fill="hold">
                                          <p:stCondLst>
                                            <p:cond delay="0"/>
                                          </p:stCondLst>
                                        </p:cTn>
                                        <p:tgtEl>
                                          <p:spTgt spid="458"/>
                                        </p:tgtEl>
                                        <p:attrNameLst>
                                          <p:attrName>style.visibility</p:attrName>
                                        </p:attrNameLst>
                                      </p:cBhvr>
                                      <p:to>
                                        <p:strVal val="visible"/>
                                      </p:to>
                                    </p:set>
                                    <p:animEffect transition="in" filter="fade">
                                      <p:cBhvr>
                                        <p:cTn id="12" dur="1200"/>
                                        <p:tgtEl>
                                          <p:spTgt spid="458"/>
                                        </p:tgtEl>
                                      </p:cBhvr>
                                    </p:animEffect>
                                  </p:childTnLst>
                                </p:cTn>
                              </p:par>
                              <p:par>
                                <p:cTn id="13" presetID="64" presetClass="path" presetSubtype="0" accel="50000" decel="50000" fill="hold" nodeType="withEffect">
                                  <p:stCondLst>
                                    <p:cond delay="0"/>
                                  </p:stCondLst>
                                  <p:childTnLst>
                                    <p:animMotion origin="layout" path="M -1.9550323E-06 0.07407696 L -1.9550323E-06 2.8822158E-06 E" pathEditMode="relative" ptsTypes="">
                                      <p:cBhvr>
                                        <p:cTn id="14" dur="1200" fill="hold"/>
                                        <p:tgtEl>
                                          <p:spTgt spid="458"/>
                                        </p:tgtEl>
                                        <p:attrNameLst>
                                          <p:attrName>ppt_x</p:attrName>
                                          <p:attrName>ppt_y</p:attrName>
                                        </p:attrNameLst>
                                      </p:cBhvr>
                                    </p:animMotion>
                                  </p:childTnLst>
                                </p:cTn>
                              </p:par>
                              <p:par>
                                <p:cTn id="15" presetID="10" presetClass="entr" presetSubtype="0" accel="50000" decel="50000" fill="hold" nodeType="withEffect">
                                  <p:stCondLst>
                                    <p:cond delay="300"/>
                                  </p:stCondLst>
                                  <p:childTnLst>
                                    <p:set>
                                      <p:cBhvr>
                                        <p:cTn id="16" dur="1" fill="hold">
                                          <p:stCondLst>
                                            <p:cond delay="0"/>
                                          </p:stCondLst>
                                        </p:cTn>
                                        <p:tgtEl>
                                          <p:spTgt spid="496"/>
                                        </p:tgtEl>
                                        <p:attrNameLst>
                                          <p:attrName>style.visibility</p:attrName>
                                        </p:attrNameLst>
                                      </p:cBhvr>
                                      <p:to>
                                        <p:strVal val="visible"/>
                                      </p:to>
                                    </p:set>
                                    <p:animEffect transition="in" filter="fade">
                                      <p:cBhvr>
                                        <p:cTn id="17" dur="600"/>
                                        <p:tgtEl>
                                          <p:spTgt spid="496"/>
                                        </p:tgtEl>
                                      </p:cBhvr>
                                    </p:animEffect>
                                  </p:childTnLst>
                                </p:cTn>
                              </p:par>
                              <p:par>
                                <p:cTn id="18" presetID="64" presetClass="path" presetSubtype="0" accel="50000" decel="50000" fill="hold" nodeType="withEffect">
                                  <p:stCondLst>
                                    <p:cond delay="300"/>
                                  </p:stCondLst>
                                  <p:childTnLst>
                                    <p:animMotion origin="layout" path="M 0 0.046296295 L 0 0 E" pathEditMode="relative" ptsTypes="">
                                      <p:cBhvr>
                                        <p:cTn id="19" dur="600" fill="hold"/>
                                        <p:tgtEl>
                                          <p:spTgt spid="496"/>
                                        </p:tgtEl>
                                        <p:attrNameLst>
                                          <p:attrName>ppt_x</p:attrName>
                                          <p:attrName>ppt_y</p:attrName>
                                        </p:attrNameLst>
                                      </p:cBhvr>
                                    </p:animMotion>
                                  </p:childTnLst>
                                </p:cTn>
                              </p:par>
                              <p:par>
                                <p:cTn id="20" presetID="10" presetClass="entr" presetSubtype="0" accel="50000" decel="50000" fill="hold" nodeType="withEffect">
                                  <p:stCondLst>
                                    <p:cond delay="100"/>
                                  </p:stCondLst>
                                  <p:childTnLst>
                                    <p:set>
                                      <p:cBhvr>
                                        <p:cTn id="21" dur="1" fill="hold">
                                          <p:stCondLst>
                                            <p:cond delay="0"/>
                                          </p:stCondLst>
                                        </p:cTn>
                                        <p:tgtEl>
                                          <p:spTgt spid="498"/>
                                        </p:tgtEl>
                                        <p:attrNameLst>
                                          <p:attrName>style.visibility</p:attrName>
                                        </p:attrNameLst>
                                      </p:cBhvr>
                                      <p:to>
                                        <p:strVal val="visible"/>
                                      </p:to>
                                    </p:set>
                                    <p:animEffect transition="in" filter="fade">
                                      <p:cBhvr>
                                        <p:cTn id="22" dur="600"/>
                                        <p:tgtEl>
                                          <p:spTgt spid="498"/>
                                        </p:tgtEl>
                                      </p:cBhvr>
                                    </p:animEffect>
                                  </p:childTnLst>
                                </p:cTn>
                              </p:par>
                              <p:par>
                                <p:cTn id="23" presetID="64" presetClass="path" presetSubtype="0" accel="50000" decel="50000" fill="hold" nodeType="withEffect">
                                  <p:stCondLst>
                                    <p:cond delay="100"/>
                                  </p:stCondLst>
                                  <p:childTnLst>
                                    <p:animMotion origin="layout" path="M 0 0.046296295 L 0 0 E" pathEditMode="relative" ptsTypes="">
                                      <p:cBhvr>
                                        <p:cTn id="24" dur="600" fill="hold"/>
                                        <p:tgtEl>
                                          <p:spTgt spid="498"/>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6" grpId="0"/>
      <p:bldP spid="458" grpId="0"/>
      <p:bldP spid="496" grpId="0"/>
      <p:bldP spid="49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4"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2">
            <a:alphaModFix/>
          </a:blip>
          <a:stretch/>
        </p:blipFill>
        <p:spPr>
          <a:xfrm>
            <a:off x="0" y="0"/>
            <a:ext cx="18288000" cy="10287000"/>
          </a:xfrm>
          <a:prstGeom prst="rect">
            <a:avLst/>
          </a:prstGeom>
        </p:spPr>
      </p:pic>
      <p:pic>
        <p:nvPicPr>
          <p:cNvPr id="825"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3">
            <a:alphaModFix/>
          </a:blip>
          <a:stretch/>
        </p:blipFill>
        <p:spPr>
          <a:xfrm>
            <a:off x="0" y="0"/>
            <a:ext cx="18288000" cy="10287000"/>
          </a:xfrm>
          <a:prstGeom prst="rect">
            <a:avLst/>
          </a:prstGeom>
        </p:spPr>
      </p:pic>
      <p:pic>
        <p:nvPicPr>
          <p:cNvPr id="827" name="layoutShapeInnerChild5">
            <a:extLst>
              <a:ext uri="{FF2B5EF4-FFF2-40B4-BE49-F238E27FC236}">
                <a16:creationId xmlns:a16="http://schemas.microsoft.com/office/drawing/2014/main" id="{A8642F66-C0BB-4949-9A9C-024B120A5D52}"/>
              </a:ext>
            </a:extLst>
          </p:cNvPr>
          <p:cNvPicPr>
            <a:picLocks noChangeAspect="1"/>
          </p:cNvPicPr>
          <p:nvPr/>
        </p:nvPicPr>
        <p:blipFill rotWithShape="1">
          <a:blip r:embed="rId4">
            <a:alphaModFix/>
            <a:extLst>
              <a:ext uri="{282E72EA-C5F0-4DB8-B6ED-E46A1AE6294C}">
                <asvg:svgBlip xmlns:asvg="http://schemas.microsoft.com/office/drawing/2016/SVG/main" xmlns:p14="http://schemas.microsoft.com/office/powerpoint/2010/main" xmlns:a14="http://schemas.microsoft.com/office/drawing/2010/main" xmlns:a16="http://schemas.microsoft.com/office/drawing/2014/main" xmlns="" r:embed="rId324"/>
                <a14:useLocalDpi xmlns:a14="http://schemas.microsoft.com/office/drawing/2010/main" xmlns:p14="http://schemas.microsoft.com/office/powerpoint/2010/main" xmlns:asvg="http://schemas.microsoft.com/office/drawing/2016/SVG/main" xmlns:a16="http://schemas.microsoft.com/office/drawing/2014/main" xmlns="" val="0"/>
              </a:ext>
            </a:extLst>
          </a:blip>
          <a:srcRect/>
          <a:stretch/>
        </p:blipFill>
        <p:spPr>
          <a:xfrm>
            <a:off x="0" y="0"/>
            <a:ext cx="1009650" cy="1304925"/>
          </a:xfrm>
          <a:prstGeom prst="rect">
            <a:avLst/>
          </a:prstGeom>
        </p:spPr>
      </p:pic>
      <p:pic>
        <p:nvPicPr>
          <p:cNvPr id="833"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325">
            <a:alphaModFix/>
          </a:blip>
          <a:stretch/>
        </p:blipFill>
        <p:spPr>
          <a:xfrm>
            <a:off x="11173863" y="685800"/>
            <a:ext cx="6429375" cy="8915400"/>
          </a:xfrm>
          <a:prstGeom prst="rect">
            <a:avLst/>
          </a:prstGeom>
          <a:effectLst>
            <a:outerShdw blurRad="285750" dir="2700000" algn="ctr" rotWithShape="0">
              <a:srgbClr val="000000">
                <a:alpha val="40000"/>
              </a:srgbClr>
            </a:outerShdw>
          </a:effectLst>
        </p:spPr>
      </p:pic>
      <p:pic>
        <p:nvPicPr>
          <p:cNvPr id="835" name="coverimage">
            <a:extLst>
              <a:ext uri="{FF2B5EF4-FFF2-40B4-BE49-F238E27FC236}">
                <a16:creationId xmlns:a16="http://schemas.microsoft.com/office/drawing/2014/main" id="{A8642F66-C0BB-4949-9A9C-024B120A5D52}"/>
              </a:ext>
            </a:extLst>
          </p:cNvPr>
          <p:cNvPicPr preferRelativeResize="0">
            <a:picLocks noChangeAspect="1"/>
          </p:cNvPicPr>
          <p:nvPr/>
        </p:nvPicPr>
        <p:blipFill rotWithShape="1">
          <a:blip r:embed="rId326">
            <a:alphaModFix/>
          </a:blip>
          <a:stretch/>
        </p:blipFill>
        <p:spPr>
          <a:xfrm>
            <a:off x="11173968" y="685800"/>
            <a:ext cx="6429375" cy="8915400"/>
          </a:xfrm>
          <a:prstGeom prst="rect">
            <a:avLst/>
          </a:prstGeom>
          <a:effectLst>
            <a:outerShdw blurRad="285750" dir="2700000" algn="ctr" rotWithShape="0">
              <a:srgbClr val="000000">
                <a:alpha val="40000"/>
              </a:srgbClr>
            </a:outerShdw>
          </a:effectLst>
        </p:spPr>
      </p:pic>
      <p:pic>
        <p:nvPicPr>
          <p:cNvPr id="837" name="layoutShapeInnerChild4">
            <a:extLst>
              <a:ext uri="{FF2B5EF4-FFF2-40B4-BE49-F238E27FC236}">
                <a16:creationId xmlns:a16="http://schemas.microsoft.com/office/drawing/2014/main" id="{A8642F66-C0BB-4949-9A9C-024B120A5D52}"/>
              </a:ext>
            </a:extLst>
          </p:cNvPr>
          <p:cNvPicPr>
            <a:picLocks noChangeAspect="1"/>
          </p:cNvPicPr>
          <p:nvPr/>
        </p:nvPicPr>
        <p:blipFill rotWithShape="1">
          <a:blip r:embed="rId327">
            <a:alphaModFix/>
            <a:extLst>
              <a:ext uri="{5EA00644-136D-42FE-A656-2B0828DF0B4E}">
                <asvg:svgBlip xmlns:asvg="http://schemas.microsoft.com/office/drawing/2016/SVG/main" xmlns:p14="http://schemas.microsoft.com/office/powerpoint/2010/main" xmlns:a14="http://schemas.microsoft.com/office/drawing/2010/main" xmlns:a16="http://schemas.microsoft.com/office/drawing/2014/main" xmlns="" r:embed="rId331"/>
                <a14:useLocalDpi xmlns:a14="http://schemas.microsoft.com/office/drawing/2010/main" xmlns:p14="http://schemas.microsoft.com/office/powerpoint/2010/main" xmlns:asvg="http://schemas.microsoft.com/office/drawing/2016/SVG/main" xmlns:a16="http://schemas.microsoft.com/office/drawing/2014/main" xmlns="" val="0"/>
              </a:ext>
            </a:extLst>
          </a:blip>
          <a:srcRect/>
          <a:stretch/>
        </p:blipFill>
        <p:spPr>
          <a:xfrm>
            <a:off x="12363450" y="7305675"/>
            <a:ext cx="4095750" cy="2981325"/>
          </a:xfrm>
          <a:prstGeom prst="rect">
            <a:avLst/>
          </a:prstGeom>
        </p:spPr>
      </p:pic>
      <p:sp>
        <p:nvSpPr>
          <p:cNvPr id="2" name="Rectangle 1">
            <a:extLst>
              <a:ext uri="{FF2B5EF4-FFF2-40B4-BE49-F238E27FC236}">
                <a16:creationId xmlns:a16="http://schemas.microsoft.com/office/drawing/2014/main" id="{20D38616-060F-47E6-A78F-09737C9BF391}"/>
              </a:ext>
            </a:extLst>
          </p:cNvPr>
          <p:cNvSpPr/>
          <p:nvPr/>
        </p:nvSpPr>
        <p:spPr>
          <a:xfrm>
            <a:off x="2041743" y="806524"/>
            <a:ext cx="6876790" cy="700128"/>
          </a:xfrm>
          <a:prstGeom prst="rect">
            <a:avLst/>
          </a:prstGeom>
        </p:spPr>
        <p:txBody>
          <a:bodyPr wrap="square">
            <a:spAutoFit/>
          </a:bodyPr>
          <a:lstStyle/>
          <a:p>
            <a:pPr algn="ctr">
              <a:lnSpc>
                <a:spcPts val="5292"/>
              </a:lnSpc>
            </a:pPr>
            <a:r>
              <a:rPr lang="en-US" sz="3200" spc="-84" dirty="0">
                <a:solidFill>
                  <a:srgbClr val="181C24">
                    <a:alpha val="100000"/>
                  </a:srgbClr>
                </a:solidFill>
                <a:latin typeface="IBM Plex Serif SemiBold" panose="00000700000000000000" pitchFamily="2" charset="0"/>
              </a:rPr>
              <a:t>How Project Timeline Works</a:t>
            </a:r>
          </a:p>
        </p:txBody>
      </p:sp>
      <p:graphicFrame>
        <p:nvGraphicFramePr>
          <p:cNvPr id="12" name="Table 4">
            <a:extLst>
              <a:ext uri="{FF2B5EF4-FFF2-40B4-BE49-F238E27FC236}">
                <a16:creationId xmlns:a16="http://schemas.microsoft.com/office/drawing/2014/main" id="{F186F203-E7FF-44A0-AFEB-31AD3A2C26B8}"/>
              </a:ext>
            </a:extLst>
          </p:cNvPr>
          <p:cNvGraphicFramePr>
            <a:graphicFrameLocks/>
          </p:cNvGraphicFramePr>
          <p:nvPr>
            <p:extLst>
              <p:ext uri="{D42A27DB-BD31-4B8C-83A1-F6EECF244321}">
                <p14:modId xmlns:p14="http://schemas.microsoft.com/office/powerpoint/2010/main" val="3922874757"/>
              </p:ext>
            </p:extLst>
          </p:nvPr>
        </p:nvGraphicFramePr>
        <p:xfrm>
          <a:off x="684657" y="2649225"/>
          <a:ext cx="9481617" cy="4085402"/>
        </p:xfrm>
        <a:graphic>
          <a:graphicData uri="http://schemas.openxmlformats.org/drawingml/2006/table">
            <a:tbl>
              <a:tblPr firstRow="1" bandRow="1">
                <a:tableStyleId>{BC89EF96-8CEA-46FF-86C4-4CE0E7609802}</a:tableStyleId>
              </a:tblPr>
              <a:tblGrid>
                <a:gridCol w="2023947">
                  <a:extLst>
                    <a:ext uri="{9D8B030D-6E8A-4147-A177-3AD203B41FA5}">
                      <a16:colId xmlns:a16="http://schemas.microsoft.com/office/drawing/2014/main" val="955707283"/>
                    </a:ext>
                  </a:extLst>
                </a:gridCol>
                <a:gridCol w="1741326">
                  <a:extLst>
                    <a:ext uri="{9D8B030D-6E8A-4147-A177-3AD203B41FA5}">
                      <a16:colId xmlns:a16="http://schemas.microsoft.com/office/drawing/2014/main" val="1809435339"/>
                    </a:ext>
                  </a:extLst>
                </a:gridCol>
                <a:gridCol w="5716344">
                  <a:extLst>
                    <a:ext uri="{9D8B030D-6E8A-4147-A177-3AD203B41FA5}">
                      <a16:colId xmlns:a16="http://schemas.microsoft.com/office/drawing/2014/main" val="915409932"/>
                    </a:ext>
                  </a:extLst>
                </a:gridCol>
              </a:tblGrid>
              <a:tr h="705424">
                <a:tc>
                  <a:txBody>
                    <a:bodyPr/>
                    <a:lstStyle/>
                    <a:p>
                      <a:pPr lvl="0" algn="l">
                        <a:lnSpc>
                          <a:spcPct val="100000"/>
                        </a:lnSpc>
                      </a:pPr>
                      <a:r>
                        <a:rPr lang="en-IN" dirty="0"/>
                        <a:t>Date</a:t>
                      </a:r>
                      <a:endParaRPr lang="en-IN" dirty="0">
                        <a:solidFill>
                          <a:schemeClr val="bg1"/>
                        </a:solidFill>
                        <a:latin typeface="+mj-lt"/>
                      </a:endParaRPr>
                    </a:p>
                  </a:txBody>
                  <a:tcPr/>
                </a:tc>
                <a:tc>
                  <a:txBody>
                    <a:bodyPr/>
                    <a:lstStyle/>
                    <a:p>
                      <a:pPr lvl="0" algn="l">
                        <a:lnSpc>
                          <a:spcPct val="100000"/>
                        </a:lnSpc>
                      </a:pPr>
                      <a:r>
                        <a:rPr lang="en-IN" dirty="0"/>
                        <a:t>Time</a:t>
                      </a:r>
                      <a:endParaRPr lang="en-IN" dirty="0">
                        <a:solidFill>
                          <a:schemeClr val="bg1"/>
                        </a:solidFill>
                        <a:latin typeface="+mj-lt"/>
                      </a:endParaRPr>
                    </a:p>
                  </a:txBody>
                  <a:tcPr/>
                </a:tc>
                <a:tc>
                  <a:txBody>
                    <a:bodyPr/>
                    <a:lstStyle/>
                    <a:p>
                      <a:pPr lvl="0" algn="l">
                        <a:lnSpc>
                          <a:spcPct val="100000"/>
                        </a:lnSpc>
                      </a:pPr>
                      <a:r>
                        <a:rPr lang="en-IN" dirty="0"/>
                        <a:t>Task Description</a:t>
                      </a:r>
                      <a:endParaRPr lang="en-IN" dirty="0">
                        <a:solidFill>
                          <a:schemeClr val="bg1"/>
                        </a:solidFill>
                        <a:latin typeface="+mj-lt"/>
                      </a:endParaRPr>
                    </a:p>
                  </a:txBody>
                  <a:tcPr/>
                </a:tc>
                <a:extLst>
                  <a:ext uri="{0D108BD9-81ED-4DB2-BD59-A6C34878D82A}">
                    <a16:rowId xmlns:a16="http://schemas.microsoft.com/office/drawing/2014/main" val="3567652821"/>
                  </a:ext>
                </a:extLst>
              </a:tr>
              <a:tr h="677853">
                <a:tc>
                  <a:txBody>
                    <a:bodyPr/>
                    <a:lstStyle/>
                    <a:p>
                      <a:pPr lvl="0" algn="l">
                        <a:lnSpc>
                          <a:spcPct val="100000"/>
                        </a:lnSpc>
                      </a:pPr>
                      <a:r>
                        <a:rPr lang="en-IN" dirty="0"/>
                        <a:t>03-05-2025</a:t>
                      </a:r>
                      <a:endParaRPr lang="en-IN" dirty="0">
                        <a:solidFill>
                          <a:schemeClr val="tx1"/>
                        </a:solidFill>
                        <a:latin typeface="+mj-lt"/>
                      </a:endParaRPr>
                    </a:p>
                  </a:txBody>
                  <a:tcPr/>
                </a:tc>
                <a:tc>
                  <a:txBody>
                    <a:bodyPr/>
                    <a:lstStyle/>
                    <a:p>
                      <a:pPr lvl="0" algn="l">
                        <a:lnSpc>
                          <a:spcPct val="100000"/>
                        </a:lnSpc>
                      </a:pPr>
                      <a:r>
                        <a:rPr lang="en-IN" dirty="0"/>
                        <a:t>08 AM – 09 AM</a:t>
                      </a:r>
                      <a:endParaRPr lang="en-IN" dirty="0">
                        <a:solidFill>
                          <a:schemeClr val="tx1"/>
                        </a:solidFill>
                        <a:latin typeface="+mj-lt"/>
                      </a:endParaRPr>
                    </a:p>
                  </a:txBody>
                  <a:tcPr/>
                </a:tc>
                <a:tc>
                  <a:txBody>
                    <a:bodyPr/>
                    <a:lstStyle/>
                    <a:p>
                      <a:pPr lvl="0" algn="l">
                        <a:lnSpc>
                          <a:spcPct val="100000"/>
                        </a:lnSpc>
                      </a:pPr>
                      <a:r>
                        <a:rPr lang="en-IN" dirty="0"/>
                        <a:t>Project </a:t>
                      </a:r>
                      <a:r>
                        <a:rPr lang="en-IN" b="1" dirty="0"/>
                        <a:t>Kick-off </a:t>
                      </a:r>
                      <a:r>
                        <a:rPr lang="en-IN" dirty="0"/>
                        <a:t>Meeting</a:t>
                      </a:r>
                      <a:endParaRPr lang="en-IN" dirty="0">
                        <a:solidFill>
                          <a:schemeClr val="tx1"/>
                        </a:solidFill>
                        <a:latin typeface="+mj-lt"/>
                      </a:endParaRPr>
                    </a:p>
                  </a:txBody>
                  <a:tcPr/>
                </a:tc>
                <a:extLst>
                  <a:ext uri="{0D108BD9-81ED-4DB2-BD59-A6C34878D82A}">
                    <a16:rowId xmlns:a16="http://schemas.microsoft.com/office/drawing/2014/main" val="599095682"/>
                  </a:ext>
                </a:extLst>
              </a:tr>
              <a:tr h="677853">
                <a:tc>
                  <a:txBody>
                    <a:bodyPr/>
                    <a:lstStyle/>
                    <a:p>
                      <a:pPr lvl="0" algn="l">
                        <a:lnSpc>
                          <a:spcPct val="100000"/>
                        </a:lnSpc>
                      </a:pPr>
                      <a:r>
                        <a:rPr lang="en-IN" dirty="0"/>
                        <a:t>10-05-2025</a:t>
                      </a:r>
                      <a:endParaRPr lang="en-IN" sz="1800" kern="1200" dirty="0">
                        <a:solidFill>
                          <a:schemeClr val="tx1"/>
                        </a:solidFill>
                        <a:latin typeface="+mn-lt"/>
                        <a:ea typeface="+mn-ea"/>
                        <a:cs typeface="+mn-cs"/>
                      </a:endParaRPr>
                    </a:p>
                  </a:txBody>
                  <a:tcPr/>
                </a:tc>
                <a:tc>
                  <a:txBody>
                    <a:bodyPr/>
                    <a:lstStyle/>
                    <a:p>
                      <a:pPr lvl="0" algn="l">
                        <a:lnSpc>
                          <a:spcPct val="100000"/>
                        </a:lnSpc>
                      </a:pPr>
                      <a:r>
                        <a:rPr lang="en-IN" dirty="0"/>
                        <a:t>08 AM – 09 AM</a:t>
                      </a:r>
                      <a:endParaRPr lang="en-IN" sz="1800" kern="1200" dirty="0">
                        <a:solidFill>
                          <a:schemeClr val="tx1"/>
                        </a:solidFill>
                        <a:latin typeface="+mn-lt"/>
                        <a:ea typeface="+mn-ea"/>
                        <a:cs typeface="+mn-cs"/>
                      </a:endParaRPr>
                    </a:p>
                  </a:txBody>
                  <a:tcPr/>
                </a:tc>
                <a:tc>
                  <a:txBody>
                    <a:bodyPr/>
                    <a:lstStyle/>
                    <a:p>
                      <a:pPr lvl="0" algn="l">
                        <a:lnSpc>
                          <a:spcPct val="100000"/>
                        </a:lnSpc>
                      </a:pPr>
                      <a:r>
                        <a:rPr lang="en-IN" dirty="0"/>
                        <a:t>Implementation of KPI’s using </a:t>
                      </a:r>
                      <a:r>
                        <a:rPr lang="en-IN" b="1" dirty="0"/>
                        <a:t>Excel</a:t>
                      </a:r>
                      <a:endParaRPr lang="en-IN" b="1" dirty="0">
                        <a:solidFill>
                          <a:schemeClr val="tx1"/>
                        </a:solidFill>
                        <a:latin typeface="+mj-lt"/>
                      </a:endParaRPr>
                    </a:p>
                  </a:txBody>
                  <a:tcPr/>
                </a:tc>
                <a:extLst>
                  <a:ext uri="{0D108BD9-81ED-4DB2-BD59-A6C34878D82A}">
                    <a16:rowId xmlns:a16="http://schemas.microsoft.com/office/drawing/2014/main" val="2212198207"/>
                  </a:ext>
                </a:extLst>
              </a:tr>
              <a:tr h="668566">
                <a:tc>
                  <a:txBody>
                    <a:bodyPr/>
                    <a:lstStyle/>
                    <a:p>
                      <a:pPr lvl="0" algn="l">
                        <a:lnSpc>
                          <a:spcPct val="100000"/>
                        </a:lnSpc>
                      </a:pPr>
                      <a:r>
                        <a:rPr lang="en-IN" dirty="0"/>
                        <a:t>17-05-2025</a:t>
                      </a:r>
                      <a:endParaRPr lang="en-IN" sz="1800" kern="1200" dirty="0">
                        <a:solidFill>
                          <a:schemeClr val="tx1"/>
                        </a:solidFill>
                        <a:latin typeface="+mn-lt"/>
                        <a:ea typeface="+mn-ea"/>
                        <a:cs typeface="+mn-cs"/>
                      </a:endParaRPr>
                    </a:p>
                  </a:txBody>
                  <a:tcPr/>
                </a:tc>
                <a:tc>
                  <a:txBody>
                    <a:bodyPr/>
                    <a:lstStyle/>
                    <a:p>
                      <a:pPr lvl="0" algn="l">
                        <a:lnSpc>
                          <a:spcPct val="100000"/>
                        </a:lnSpc>
                      </a:pPr>
                      <a:r>
                        <a:rPr lang="en-IN" dirty="0"/>
                        <a:t>08 AM – 09 AM</a:t>
                      </a:r>
                      <a:endParaRPr lang="en-IN" sz="1800" kern="1200" dirty="0">
                        <a:solidFill>
                          <a:schemeClr val="tx1"/>
                        </a:solidFill>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Implementation of KPI’s using </a:t>
                      </a:r>
                      <a:r>
                        <a:rPr lang="en-IN" b="1" dirty="0"/>
                        <a:t>Tableau/SQL/QA</a:t>
                      </a:r>
                      <a:endParaRPr lang="en-IN" b="1" dirty="0">
                        <a:solidFill>
                          <a:schemeClr val="tx1"/>
                        </a:solidFill>
                        <a:latin typeface="+mj-lt"/>
                      </a:endParaRPr>
                    </a:p>
                  </a:txBody>
                  <a:tcPr/>
                </a:tc>
                <a:extLst>
                  <a:ext uri="{0D108BD9-81ED-4DB2-BD59-A6C34878D82A}">
                    <a16:rowId xmlns:a16="http://schemas.microsoft.com/office/drawing/2014/main" val="1279516821"/>
                  </a:ext>
                </a:extLst>
              </a:tr>
              <a:tr h="677853">
                <a:tc>
                  <a:txBody>
                    <a:bodyPr/>
                    <a:lstStyle/>
                    <a:p>
                      <a:pPr lvl="0" algn="l">
                        <a:lnSpc>
                          <a:spcPct val="100000"/>
                        </a:lnSpc>
                      </a:pPr>
                      <a:r>
                        <a:rPr lang="en-IN" dirty="0"/>
                        <a:t>24-05-2025</a:t>
                      </a:r>
                      <a:endParaRPr lang="en-IN" sz="1800" kern="1200" dirty="0">
                        <a:solidFill>
                          <a:schemeClr val="tx1"/>
                        </a:solidFill>
                        <a:latin typeface="+mn-lt"/>
                        <a:ea typeface="+mn-ea"/>
                        <a:cs typeface="+mn-cs"/>
                      </a:endParaRPr>
                    </a:p>
                  </a:txBody>
                  <a:tcPr/>
                </a:tc>
                <a:tc>
                  <a:txBody>
                    <a:bodyPr/>
                    <a:lstStyle/>
                    <a:p>
                      <a:pPr lvl="0" algn="l">
                        <a:lnSpc>
                          <a:spcPct val="100000"/>
                        </a:lnSpc>
                      </a:pPr>
                      <a:r>
                        <a:rPr lang="en-IN" dirty="0"/>
                        <a:t>08 AM – 09 AM</a:t>
                      </a:r>
                      <a:endParaRPr lang="en-IN" sz="1800" kern="1200" dirty="0">
                        <a:solidFill>
                          <a:schemeClr val="tx1"/>
                        </a:solidFill>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Implementation of KPI’s using </a:t>
                      </a:r>
                      <a:r>
                        <a:rPr lang="en-IN" b="1" dirty="0"/>
                        <a:t>Power</a:t>
                      </a:r>
                      <a:r>
                        <a:rPr lang="en-IN" b="1" baseline="0" dirty="0"/>
                        <a:t> BI/SQL/QA</a:t>
                      </a:r>
                      <a:endParaRPr lang="en-IN" b="1" dirty="0">
                        <a:solidFill>
                          <a:schemeClr val="tx1"/>
                        </a:solidFill>
                        <a:latin typeface="+mj-lt"/>
                      </a:endParaRPr>
                    </a:p>
                  </a:txBody>
                  <a:tcPr/>
                </a:tc>
                <a:extLst>
                  <a:ext uri="{0D108BD9-81ED-4DB2-BD59-A6C34878D82A}">
                    <a16:rowId xmlns:a16="http://schemas.microsoft.com/office/drawing/2014/main" val="4046149713"/>
                  </a:ext>
                </a:extLst>
              </a:tr>
              <a:tr h="677853">
                <a:tc>
                  <a:txBody>
                    <a:bodyPr/>
                    <a:lstStyle/>
                    <a:p>
                      <a:pPr lvl="0" algn="l">
                        <a:lnSpc>
                          <a:spcPct val="100000"/>
                        </a:lnSpc>
                      </a:pPr>
                      <a:r>
                        <a:rPr lang="en-IN" dirty="0"/>
                        <a:t>31-05-2025</a:t>
                      </a:r>
                      <a:endParaRPr lang="en-IN" sz="1800" kern="1200" dirty="0">
                        <a:solidFill>
                          <a:schemeClr val="tx1"/>
                        </a:solidFill>
                        <a:latin typeface="+mn-lt"/>
                        <a:ea typeface="+mn-ea"/>
                        <a:cs typeface="+mn-cs"/>
                      </a:endParaRPr>
                    </a:p>
                  </a:txBody>
                  <a:tcPr/>
                </a:tc>
                <a:tc>
                  <a:txBody>
                    <a:bodyPr/>
                    <a:lstStyle/>
                    <a:p>
                      <a:pPr lvl="0" algn="l">
                        <a:lnSpc>
                          <a:spcPct val="100000"/>
                        </a:lnSpc>
                      </a:pPr>
                      <a:r>
                        <a:rPr lang="en-IN" dirty="0"/>
                        <a:t>08 AM – 09 AM</a:t>
                      </a:r>
                      <a:endParaRPr lang="en-IN" sz="1800" kern="1200" dirty="0">
                        <a:solidFill>
                          <a:schemeClr val="tx1"/>
                        </a:solidFill>
                        <a:latin typeface="+mn-lt"/>
                        <a:ea typeface="+mn-ea"/>
                        <a:cs typeface="+mn-cs"/>
                      </a:endParaRPr>
                    </a:p>
                  </a:txBody>
                  <a:tcPr/>
                </a:tc>
                <a:tc>
                  <a:txBody>
                    <a:bodyPr/>
                    <a:lstStyle/>
                    <a:p>
                      <a:pPr lvl="0" algn="l">
                        <a:lnSpc>
                          <a:spcPct val="100000"/>
                        </a:lnSpc>
                      </a:pPr>
                      <a:r>
                        <a:rPr lang="en-IN" dirty="0"/>
                        <a:t>Final Presentation of the Project</a:t>
                      </a:r>
                      <a:endParaRPr lang="en-IN" dirty="0">
                        <a:solidFill>
                          <a:schemeClr val="tx1"/>
                        </a:solidFill>
                        <a:latin typeface="+mj-lt"/>
                      </a:endParaRPr>
                    </a:p>
                  </a:txBody>
                  <a:tcPr/>
                </a:tc>
                <a:extLst>
                  <a:ext uri="{0D108BD9-81ED-4DB2-BD59-A6C34878D82A}">
                    <a16:rowId xmlns:a16="http://schemas.microsoft.com/office/drawing/2014/main" val="3239454813"/>
                  </a:ext>
                </a:extLst>
              </a:tr>
            </a:tbl>
          </a:graphicData>
        </a:graphic>
      </p:graphicFrame>
    </p:spTree>
    <p:extLst>
      <p:ext uri="{BB962C8B-B14F-4D97-AF65-F5344CB8AC3E}">
        <p14:creationId xmlns:p14="http://schemas.microsoft.com/office/powerpoint/2010/main" val="3648047976"/>
      </p:ext>
    </p:extLst>
  </p:cSld>
  <p:clrMapOvr>
    <a:masterClrMapping/>
  </p:clrMapOvr>
  <mc:AlternateContent xmlns:mc="http://schemas.openxmlformats.org/markup-compatibility/2006" xmlns:p14="http://schemas.microsoft.com/office/powerpoint/2010/main">
    <mc:Choice Requires="p14">
      <p:transition spd="med" p14:dur="700" advClick="0">
        <p:push dir="u"/>
      </p:transition>
    </mc:Choice>
    <mc:Fallback xmlns="">
      <p:transition spd="med" advClick="0">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accel="50000" decel="50000" fill="hold" nodeType="withEffect">
                                  <p:stCondLst>
                                    <p:cond delay="0"/>
                                  </p:stCondLst>
                                  <p:childTnLst>
                                    <p:set>
                                      <p:cBhvr>
                                        <p:cTn id="6" dur="1" fill="hold">
                                          <p:stCondLst>
                                            <p:cond delay="0"/>
                                          </p:stCondLst>
                                        </p:cTn>
                                        <p:tgtEl>
                                          <p:spTgt spid="825"/>
                                        </p:tgtEl>
                                        <p:attrNameLst>
                                          <p:attrName>style.visibility</p:attrName>
                                        </p:attrNameLst>
                                      </p:cBhvr>
                                      <p:to>
                                        <p:strVal val="visible"/>
                                      </p:to>
                                    </p:set>
                                    <p:animEffect transition="in" filter="fade">
                                      <p:cBhvr>
                                        <p:cTn id="7" dur="1200"/>
                                        <p:tgtEl>
                                          <p:spTgt spid="825"/>
                                        </p:tgtEl>
                                      </p:cBhvr>
                                    </p:animEffect>
                                  </p:childTnLst>
                                </p:cTn>
                              </p:par>
                              <p:par>
                                <p:cTn id="8" presetID="64" presetClass="path" presetSubtype="0" accel="50000" decel="50000" fill="hold" nodeType="withEffect">
                                  <p:stCondLst>
                                    <p:cond delay="0"/>
                                  </p:stCondLst>
                                  <p:childTnLst>
                                    <p:animMotion origin="layout" path="M 0 0.074074075 L 0 0 E" pathEditMode="relative" ptsTypes="">
                                      <p:cBhvr>
                                        <p:cTn id="9" dur="1200" fill="hold"/>
                                        <p:tgtEl>
                                          <p:spTgt spid="825"/>
                                        </p:tgtEl>
                                        <p:attrNameLst>
                                          <p:attrName>ppt_x</p:attrName>
                                          <p:attrName>ppt_y</p:attrName>
                                        </p:attrNameLst>
                                      </p:cBhvr>
                                    </p:animMotion>
                                  </p:childTnLst>
                                </p:cTn>
                              </p:par>
                              <p:par>
                                <p:cTn id="10" presetID="10" presetClass="entr" presetSubtype="0" accel="50000" decel="50000" fill="hold" nodeType="withEffect">
                                  <p:stCondLst>
                                    <p:cond delay="0"/>
                                  </p:stCondLst>
                                  <p:childTnLst>
                                    <p:set>
                                      <p:cBhvr>
                                        <p:cTn id="11" dur="1" fill="hold">
                                          <p:stCondLst>
                                            <p:cond delay="0"/>
                                          </p:stCondLst>
                                        </p:cTn>
                                        <p:tgtEl>
                                          <p:spTgt spid="827"/>
                                        </p:tgtEl>
                                        <p:attrNameLst>
                                          <p:attrName>style.visibility</p:attrName>
                                        </p:attrNameLst>
                                      </p:cBhvr>
                                      <p:to>
                                        <p:strVal val="visible"/>
                                      </p:to>
                                    </p:set>
                                    <p:animEffect transition="in" filter="fade">
                                      <p:cBhvr>
                                        <p:cTn id="12" dur="1200"/>
                                        <p:tgtEl>
                                          <p:spTgt spid="827"/>
                                        </p:tgtEl>
                                      </p:cBhvr>
                                    </p:animEffect>
                                  </p:childTnLst>
                                </p:cTn>
                              </p:par>
                              <p:par>
                                <p:cTn id="13" presetID="64" presetClass="path" presetSubtype="0" accel="50000" decel="50000" fill="hold" nodeType="withEffect">
                                  <p:stCondLst>
                                    <p:cond delay="0"/>
                                  </p:stCondLst>
                                  <p:childTnLst>
                                    <p:animMotion origin="layout" path="M 0 0.074074075 L 0 0 E" pathEditMode="relative" ptsTypes="">
                                      <p:cBhvr>
                                        <p:cTn id="14" dur="1200" fill="hold"/>
                                        <p:tgtEl>
                                          <p:spTgt spid="827"/>
                                        </p:tgtEl>
                                        <p:attrNameLst>
                                          <p:attrName>ppt_x</p:attrName>
                                          <p:attrName>ppt_y</p:attrName>
                                        </p:attrNameLst>
                                      </p:cBhvr>
                                    </p:animMotion>
                                  </p:childTnLst>
                                </p:cTn>
                              </p:par>
                              <p:par>
                                <p:cTn id="15" presetID="10" presetClass="entr" presetSubtype="0" accel="50000" decel="50000" fill="hold" nodeType="withEffect">
                                  <p:stCondLst>
                                    <p:cond delay="700"/>
                                  </p:stCondLst>
                                  <p:childTnLst>
                                    <p:set>
                                      <p:cBhvr>
                                        <p:cTn id="16" dur="1" fill="hold">
                                          <p:stCondLst>
                                            <p:cond delay="0"/>
                                          </p:stCondLst>
                                        </p:cTn>
                                        <p:tgtEl>
                                          <p:spTgt spid="833"/>
                                        </p:tgtEl>
                                        <p:attrNameLst>
                                          <p:attrName>style.visibility</p:attrName>
                                        </p:attrNameLst>
                                      </p:cBhvr>
                                      <p:to>
                                        <p:strVal val="visible"/>
                                      </p:to>
                                    </p:set>
                                    <p:animEffect transition="in" filter="fade">
                                      <p:cBhvr>
                                        <p:cTn id="17" dur="600"/>
                                        <p:tgtEl>
                                          <p:spTgt spid="833"/>
                                        </p:tgtEl>
                                      </p:cBhvr>
                                    </p:animEffect>
                                  </p:childTnLst>
                                </p:cTn>
                              </p:par>
                              <p:par>
                                <p:cTn id="18" presetID="64" presetClass="path" presetSubtype="0" accel="50000" decel="50000" fill="hold" nodeType="withEffect">
                                  <p:stCondLst>
                                    <p:cond delay="700"/>
                                  </p:stCondLst>
                                  <p:childTnLst>
                                    <p:animMotion origin="layout" path="M 2.6067098E-06 0.046296295 L 2.6067098E-06 0 E" pathEditMode="relative" ptsTypes="">
                                      <p:cBhvr>
                                        <p:cTn id="19" dur="600" fill="hold"/>
                                        <p:tgtEl>
                                          <p:spTgt spid="833"/>
                                        </p:tgtEl>
                                        <p:attrNameLst>
                                          <p:attrName>ppt_x</p:attrName>
                                          <p:attrName>ppt_y</p:attrName>
                                        </p:attrNameLst>
                                      </p:cBhvr>
                                    </p:animMotion>
                                  </p:childTnLst>
                                </p:cTn>
                              </p:par>
                              <p:par>
                                <p:cTn id="20" presetID="10" presetClass="entr" presetSubtype="0" accel="50000" decel="50000" fill="hold" nodeType="withEffect">
                                  <p:stCondLst>
                                    <p:cond delay="700"/>
                                  </p:stCondLst>
                                  <p:childTnLst>
                                    <p:set>
                                      <p:cBhvr>
                                        <p:cTn id="21" dur="1" fill="hold">
                                          <p:stCondLst>
                                            <p:cond delay="0"/>
                                          </p:stCondLst>
                                        </p:cTn>
                                        <p:tgtEl>
                                          <p:spTgt spid="835"/>
                                        </p:tgtEl>
                                        <p:attrNameLst>
                                          <p:attrName>style.visibility</p:attrName>
                                        </p:attrNameLst>
                                      </p:cBhvr>
                                      <p:to>
                                        <p:strVal val="visible"/>
                                      </p:to>
                                    </p:set>
                                    <p:animEffect transition="in" filter="fade">
                                      <p:cBhvr>
                                        <p:cTn id="22" dur="600"/>
                                        <p:tgtEl>
                                          <p:spTgt spid="835"/>
                                        </p:tgtEl>
                                      </p:cBhvr>
                                    </p:animEffect>
                                  </p:childTnLst>
                                </p:cTn>
                              </p:par>
                              <p:par>
                                <p:cTn id="23" presetID="64" presetClass="path" presetSubtype="0" accel="50000" decel="50000" fill="hold" nodeType="withEffect">
                                  <p:stCondLst>
                                    <p:cond delay="700"/>
                                  </p:stCondLst>
                                  <p:childTnLst>
                                    <p:animMotion origin="layout" path="M 2.6067098E-06 0.046296295 L 2.6067098E-06 0 E" pathEditMode="relative" ptsTypes="">
                                      <p:cBhvr>
                                        <p:cTn id="24" dur="600" fill="hold"/>
                                        <p:tgtEl>
                                          <p:spTgt spid="835"/>
                                        </p:tgtEl>
                                        <p:attrNameLst>
                                          <p:attrName>ppt_x</p:attrName>
                                          <p:attrName>ppt_y</p:attrName>
                                        </p:attrNameLst>
                                      </p:cBhvr>
                                    </p:animMotion>
                                  </p:childTnLst>
                                </p:cTn>
                              </p:par>
                              <p:par>
                                <p:cTn id="25" presetID="10" presetClass="entr" presetSubtype="0" accel="50000" decel="50000" fill="hold" nodeType="withEffect">
                                  <p:stCondLst>
                                    <p:cond delay="0"/>
                                  </p:stCondLst>
                                  <p:childTnLst>
                                    <p:set>
                                      <p:cBhvr>
                                        <p:cTn id="26" dur="1" fill="hold">
                                          <p:stCondLst>
                                            <p:cond delay="0"/>
                                          </p:stCondLst>
                                        </p:cTn>
                                        <p:tgtEl>
                                          <p:spTgt spid="837"/>
                                        </p:tgtEl>
                                        <p:attrNameLst>
                                          <p:attrName>style.visibility</p:attrName>
                                        </p:attrNameLst>
                                      </p:cBhvr>
                                      <p:to>
                                        <p:strVal val="visible"/>
                                      </p:to>
                                    </p:set>
                                    <p:animEffect transition="in" filter="fade">
                                      <p:cBhvr>
                                        <p:cTn id="27" dur="1200"/>
                                        <p:tgtEl>
                                          <p:spTgt spid="837"/>
                                        </p:tgtEl>
                                      </p:cBhvr>
                                    </p:animEffect>
                                  </p:childTnLst>
                                </p:cTn>
                              </p:par>
                              <p:par>
                                <p:cTn id="28" presetID="64" presetClass="path" presetSubtype="0" accel="50000" decel="50000" fill="hold" nodeType="withEffect">
                                  <p:stCondLst>
                                    <p:cond delay="0"/>
                                  </p:stCondLst>
                                  <p:childTnLst>
                                    <p:animMotion origin="layout" path="M 0 0.074074075 L 0 0 E" pathEditMode="relative" ptsTypes="">
                                      <p:cBhvr>
                                        <p:cTn id="29" dur="1200" fill="hold"/>
                                        <p:tgtEl>
                                          <p:spTgt spid="837"/>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5" grpId="0"/>
      <p:bldP spid="827" grpId="0"/>
      <p:bldP spid="833" grpId="0"/>
      <p:bldP spid="835" grpId="0"/>
      <p:bldP spid="83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6"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2">
            <a:alphaModFix/>
          </a:blip>
          <a:stretch/>
        </p:blipFill>
        <p:spPr>
          <a:xfrm>
            <a:off x="0" y="0"/>
            <a:ext cx="18288000" cy="10287000"/>
          </a:xfrm>
          <a:prstGeom prst="rect">
            <a:avLst/>
          </a:prstGeom>
        </p:spPr>
      </p:pic>
      <p:pic>
        <p:nvPicPr>
          <p:cNvPr id="737"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3">
            <a:alphaModFix/>
          </a:blip>
          <a:stretch/>
        </p:blipFill>
        <p:spPr>
          <a:xfrm>
            <a:off x="0" y="0"/>
            <a:ext cx="6667500" cy="6667500"/>
          </a:xfrm>
          <a:prstGeom prst="rect">
            <a:avLst/>
          </a:prstGeom>
        </p:spPr>
      </p:pic>
      <p:pic>
        <p:nvPicPr>
          <p:cNvPr id="739"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4">
            <a:alphaModFix/>
          </a:blip>
          <a:stretch/>
        </p:blipFill>
        <p:spPr>
          <a:xfrm>
            <a:off x="8046815" y="0"/>
            <a:ext cx="10239375" cy="10287000"/>
          </a:xfrm>
          <a:prstGeom prst="rect">
            <a:avLst/>
          </a:prstGeom>
        </p:spPr>
      </p:pic>
      <p:pic>
        <p:nvPicPr>
          <p:cNvPr id="741"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5">
            <a:alphaModFix/>
          </a:blip>
          <a:stretch/>
        </p:blipFill>
        <p:spPr>
          <a:xfrm>
            <a:off x="3200400" y="0"/>
            <a:ext cx="8782050" cy="10287000"/>
          </a:xfrm>
          <a:prstGeom prst="rect">
            <a:avLst/>
          </a:prstGeom>
        </p:spPr>
      </p:pic>
      <p:pic>
        <p:nvPicPr>
          <p:cNvPr id="743" name="9746b239-7336-4655-813a-d624444f8b11">
            <a:extLst>
              <a:ext uri="{FF2B5EF4-FFF2-40B4-BE49-F238E27FC236}">
                <a16:creationId xmlns:a16="http://schemas.microsoft.com/office/drawing/2014/main" id="{A8642F66-C0BB-4949-9A9C-024B120A5D52}"/>
              </a:ext>
            </a:extLst>
          </p:cNvPr>
          <p:cNvPicPr preferRelativeResize="0">
            <a:picLocks noChangeAspect="1"/>
          </p:cNvPicPr>
          <p:nvPr/>
        </p:nvPicPr>
        <p:blipFill rotWithShape="1">
          <a:blip r:embed="rId6">
            <a:alphaModFix/>
          </a:blip>
          <a:stretch/>
        </p:blipFill>
        <p:spPr>
          <a:xfrm>
            <a:off x="0" y="0"/>
            <a:ext cx="18288000" cy="10287000"/>
          </a:xfrm>
          <a:prstGeom prst="rect">
            <a:avLst/>
          </a:prstGeom>
        </p:spPr>
      </p:pic>
      <p:pic>
        <p:nvPicPr>
          <p:cNvPr id="745"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7">
            <a:alphaModFix/>
          </a:blip>
          <a:stretch/>
        </p:blipFill>
        <p:spPr>
          <a:xfrm>
            <a:off x="0" y="0"/>
            <a:ext cx="18288000" cy="10287000"/>
          </a:xfrm>
          <a:prstGeom prst="rect">
            <a:avLst/>
          </a:prstGeom>
        </p:spPr>
      </p:pic>
      <p:pic>
        <p:nvPicPr>
          <p:cNvPr id="747" name="::before">
            <a:extLst>
              <a:ext uri="{FF2B5EF4-FFF2-40B4-BE49-F238E27FC236}">
                <a16:creationId xmlns:a16="http://schemas.microsoft.com/office/drawing/2014/main" id="{A8642F66-C0BB-4949-9A9C-024B120A5D52}"/>
              </a:ext>
            </a:extLst>
          </p:cNvPr>
          <p:cNvPicPr>
            <a:picLocks noChangeAspect="1"/>
          </p:cNvPicPr>
          <p:nvPr/>
        </p:nvPicPr>
        <p:blipFill rotWithShape="1">
          <a:blip r:embed="rId8">
            <a:alphaModFix/>
          </a:blip>
          <a:stretch/>
        </p:blipFill>
        <p:spPr>
          <a:xfrm>
            <a:off x="0" y="0"/>
            <a:ext cx="6162824" cy="10287000"/>
          </a:xfrm>
          <a:prstGeom prst="rect">
            <a:avLst/>
          </a:prstGeom>
        </p:spPr>
      </p:pic>
      <p:pic>
        <p:nvPicPr>
          <p:cNvPr id="749" name="::after">
            <a:extLst>
              <a:ext uri="{FF2B5EF4-FFF2-40B4-BE49-F238E27FC236}">
                <a16:creationId xmlns:a16="http://schemas.microsoft.com/office/drawing/2014/main" id="{A8642F66-C0BB-4949-9A9C-024B120A5D52}"/>
              </a:ext>
            </a:extLst>
          </p:cNvPr>
          <p:cNvPicPr>
            <a:picLocks noChangeAspect="1"/>
          </p:cNvPicPr>
          <p:nvPr/>
        </p:nvPicPr>
        <p:blipFill rotWithShape="1">
          <a:blip r:embed="rId9">
            <a:alphaModFix/>
          </a:blip>
          <a:stretch/>
        </p:blipFill>
        <p:spPr>
          <a:xfrm>
            <a:off x="0" y="0"/>
            <a:ext cx="6162824" cy="10287000"/>
          </a:xfrm>
          <a:prstGeom prst="rect">
            <a:avLst/>
          </a:prstGeom>
        </p:spPr>
      </p:pic>
      <p:sp>
        <p:nvSpPr>
          <p:cNvPr id="769" name="Click here to edit title-429">
            <a:extLst>
              <a:ext uri="{FF2B5EF4-FFF2-40B4-BE49-F238E27FC236}">
                <a16:creationId xmlns:a16="http://schemas.microsoft.com/office/drawing/2014/main" id="{111B4A49-B930-4A89-A1CD-6CA2B3D95AED}"/>
              </a:ext>
            </a:extLst>
          </p:cNvPr>
          <p:cNvSpPr txBox="1"/>
          <p:nvPr/>
        </p:nvSpPr>
        <p:spPr>
          <a:xfrm>
            <a:off x="338204" y="990600"/>
            <a:ext cx="5348222" cy="677108"/>
          </a:xfrm>
          <a:prstGeom prst="rect">
            <a:avLst/>
          </a:prstGeom>
          <a:noFill/>
        </p:spPr>
        <p:txBody>
          <a:bodyPr vertOverflow="clip" horzOverflow="clip" wrap="square" lIns="0" tIns="0" rIns="0" bIns="0" rtlCol="0" anchor="t">
            <a:spAutoFit/>
          </a:bodyPr>
          <a:lstStyle/>
          <a:p>
            <a:r>
              <a:rPr lang="en-US" sz="4400" b="1" dirty="0">
                <a:effectLst>
                  <a:outerShdw blurRad="38100" dist="38100" dir="2700000" algn="tl">
                    <a:srgbClr val="000000">
                      <a:alpha val="43137"/>
                    </a:srgbClr>
                  </a:outerShdw>
                </a:effectLst>
              </a:rPr>
              <a:t>Interview Preparation </a:t>
            </a:r>
          </a:p>
        </p:txBody>
      </p:sp>
      <p:sp>
        <p:nvSpPr>
          <p:cNvPr id="771" name="Click here to edit subtitle-491">
            <a:extLst>
              <a:ext uri="{FF2B5EF4-FFF2-40B4-BE49-F238E27FC236}">
                <a16:creationId xmlns:a16="http://schemas.microsoft.com/office/drawing/2014/main" id="{111B4A49-B930-4A89-A1CD-6CA2B3D95AED}"/>
              </a:ext>
            </a:extLst>
          </p:cNvPr>
          <p:cNvSpPr txBox="1"/>
          <p:nvPr/>
        </p:nvSpPr>
        <p:spPr>
          <a:xfrm>
            <a:off x="338204" y="1715333"/>
            <a:ext cx="5000625" cy="1559145"/>
          </a:xfrm>
          <a:prstGeom prst="rect">
            <a:avLst/>
          </a:prstGeom>
          <a:noFill/>
        </p:spPr>
        <p:txBody>
          <a:bodyPr vertOverflow="clip" horzOverflow="clip" wrap="square" lIns="0" tIns="0" rIns="0" bIns="0" rtlCol="0" anchor="t">
            <a:spAutoFit/>
          </a:bodyPr>
          <a:lstStyle/>
          <a:p>
            <a:pPr>
              <a:lnSpc>
                <a:spcPts val="3108"/>
              </a:lnSpc>
            </a:pPr>
            <a:r>
              <a:rPr lang="en-US" sz="2100" spc="-21" dirty="0">
                <a:solidFill>
                  <a:srgbClr val="6E7177">
                    <a:alpha val="100000"/>
                  </a:srgbClr>
                </a:solidFill>
                <a:latin typeface="IBM Plex Sans" panose="00000700000000000000" pitchFamily="2" charset="0"/>
              </a:rPr>
              <a:t>Follow the links and prepare for the interview. If you need any help or have additional questions, I am happy to assist you on your interview preparation journey </a:t>
            </a:r>
          </a:p>
        </p:txBody>
      </p:sp>
      <p:sp>
        <p:nvSpPr>
          <p:cNvPr id="773" name="Click here to edit label-416">
            <a:extLst>
              <a:ext uri="{FF2B5EF4-FFF2-40B4-BE49-F238E27FC236}">
                <a16:creationId xmlns:a16="http://schemas.microsoft.com/office/drawing/2014/main" id="{111B4A49-B930-4A89-A1CD-6CA2B3D95AED}"/>
              </a:ext>
            </a:extLst>
          </p:cNvPr>
          <p:cNvSpPr txBox="1"/>
          <p:nvPr/>
        </p:nvSpPr>
        <p:spPr>
          <a:xfrm>
            <a:off x="685800" y="647700"/>
            <a:ext cx="5000625" cy="295275"/>
          </a:xfrm>
          <a:prstGeom prst="rect">
            <a:avLst/>
          </a:prstGeom>
          <a:noFill/>
        </p:spPr>
        <p:txBody>
          <a:bodyPr vertOverflow="clip" horzOverflow="clip" wrap="square" lIns="0" tIns="0" rIns="0" bIns="0" rtlCol="0" anchor="t">
            <a:spAutoFit/>
          </a:bodyPr>
          <a:lstStyle/>
          <a:p>
            <a:pPr algn="r">
              <a:lnSpc>
                <a:spcPts val="2196"/>
              </a:lnSpc>
            </a:pPr>
            <a:r>
              <a:rPr lang="en-US" sz="1800" b="1" spc="180" dirty="0">
                <a:solidFill>
                  <a:srgbClr val="6E7177">
                    <a:alpha val="100000"/>
                  </a:srgbClr>
                </a:solidFill>
                <a:latin typeface="IBM Plex Sans" panose="00000700000000000000" pitchFamily="2" charset="0"/>
              </a:rPr>
              <a:t>KEY INSIGHTS</a:t>
            </a:r>
          </a:p>
        </p:txBody>
      </p:sp>
      <p:sp>
        <p:nvSpPr>
          <p:cNvPr id="25" name="TextBox 24">
            <a:extLst>
              <a:ext uri="{FF2B5EF4-FFF2-40B4-BE49-F238E27FC236}">
                <a16:creationId xmlns:a16="http://schemas.microsoft.com/office/drawing/2014/main" id="{E5DB8AB0-DF91-42EC-99FD-387909A5A273}"/>
              </a:ext>
            </a:extLst>
          </p:cNvPr>
          <p:cNvSpPr txBox="1"/>
          <p:nvPr/>
        </p:nvSpPr>
        <p:spPr>
          <a:xfrm>
            <a:off x="10079007" y="647700"/>
            <a:ext cx="8207183" cy="523220"/>
          </a:xfrm>
          <a:prstGeom prst="rect">
            <a:avLst/>
          </a:prstGeom>
          <a:noFill/>
        </p:spPr>
        <p:txBody>
          <a:bodyPr wrap="none" rtlCol="0">
            <a:spAutoFit/>
          </a:bodyPr>
          <a:lstStyle/>
          <a:p>
            <a:r>
              <a:rPr lang="en-US" sz="1400" b="1" dirty="0">
                <a:latin typeface="Arial" panose="020B0604020202020204" pitchFamily="34" charset="0"/>
                <a:cs typeface="Arial" panose="020B0604020202020204" pitchFamily="34" charset="0"/>
                <a:hlinkClick r:id="rId10">
                  <a:extLst>
                    <a:ext uri="{A12FA001-AC4F-418D-AE19-62706E023703}">
                      <ahyp:hlinkClr xmlns:ahyp="http://schemas.microsoft.com/office/drawing/2018/hyperlinkcolor" val="tx"/>
                    </a:ext>
                  </a:extLst>
                </a:hlinkClick>
              </a:rPr>
              <a:t>1-Power Bi Interview Question</a:t>
            </a:r>
            <a:r>
              <a:rPr lang="en-US" sz="1400" b="1" dirty="0">
                <a:latin typeface="Arial" panose="020B0604020202020204" pitchFamily="34" charset="0"/>
                <a:cs typeface="Arial" panose="020B0604020202020204" pitchFamily="34" charset="0"/>
              </a:rPr>
              <a:t>s</a:t>
            </a:r>
          </a:p>
          <a:p>
            <a:r>
              <a:rPr lang="en-US" sz="1200" dirty="0">
                <a:latin typeface="Arial" panose="020B0604020202020204" pitchFamily="34" charset="0"/>
                <a:cs typeface="Arial" panose="020B0604020202020204" pitchFamily="34" charset="0"/>
              </a:rPr>
              <a:t>Link-</a:t>
            </a:r>
            <a:r>
              <a:rPr lang="en-US" sz="1400" u="sng" dirty="0">
                <a:solidFill>
                  <a:srgbClr val="0070C0"/>
                </a:solidFill>
                <a:latin typeface="Arial" panose="020B0604020202020204" pitchFamily="34" charset="0"/>
                <a:cs typeface="Arial" panose="020B0604020202020204" pitchFamily="34" charset="0"/>
              </a:rPr>
              <a:t> https://medium.com/@mahendraa1188/50-real-time-power-bi-interview-question-3bde14068596</a:t>
            </a:r>
          </a:p>
        </p:txBody>
      </p:sp>
      <p:sp>
        <p:nvSpPr>
          <p:cNvPr id="26" name="TextBox 25">
            <a:extLst>
              <a:ext uri="{FF2B5EF4-FFF2-40B4-BE49-F238E27FC236}">
                <a16:creationId xmlns:a16="http://schemas.microsoft.com/office/drawing/2014/main" id="{4B9E0576-3DF1-4D1B-9122-55A0C9F11611}"/>
              </a:ext>
            </a:extLst>
          </p:cNvPr>
          <p:cNvSpPr txBox="1"/>
          <p:nvPr/>
        </p:nvSpPr>
        <p:spPr>
          <a:xfrm>
            <a:off x="10079007" y="1421486"/>
            <a:ext cx="8096259" cy="492443"/>
          </a:xfrm>
          <a:prstGeom prst="rect">
            <a:avLst/>
          </a:prstGeom>
          <a:noFill/>
        </p:spPr>
        <p:txBody>
          <a:bodyPr wrap="square" rtlCol="0">
            <a:spAutoFit/>
          </a:bodyPr>
          <a:lstStyle/>
          <a:p>
            <a:r>
              <a:rPr lang="en-US" sz="1400" b="1" dirty="0">
                <a:latin typeface="Arial" panose="020B0604020202020204" pitchFamily="34" charset="0"/>
                <a:cs typeface="Arial" panose="020B0604020202020204" pitchFamily="34" charset="0"/>
                <a:hlinkClick r:id="rId11">
                  <a:extLst>
                    <a:ext uri="{A12FA001-AC4F-418D-AE19-62706E023703}">
                      <ahyp:hlinkClr xmlns:ahyp="http://schemas.microsoft.com/office/drawing/2018/hyperlinkcolor" val="tx"/>
                    </a:ext>
                  </a:extLst>
                </a:hlinkClick>
              </a:rPr>
              <a:t>2-Scenario Based Power BI Interview Question</a:t>
            </a:r>
            <a:endParaRPr lang="en-US" sz="1400" b="1" dirty="0">
              <a:latin typeface="Arial" panose="020B0604020202020204" pitchFamily="34" charset="0"/>
              <a:cs typeface="Arial" panose="020B0604020202020204" pitchFamily="34" charset="0"/>
            </a:endParaRPr>
          </a:p>
          <a:p>
            <a:r>
              <a:rPr lang="en-US" sz="1200" dirty="0">
                <a:latin typeface="Arial" panose="020B0604020202020204" pitchFamily="34" charset="0"/>
                <a:cs typeface="Arial" panose="020B0604020202020204" pitchFamily="34" charset="0"/>
              </a:rPr>
              <a:t>Link-</a:t>
            </a:r>
            <a:r>
              <a:rPr lang="en-US" sz="1200" u="sng" dirty="0">
                <a:solidFill>
                  <a:srgbClr val="0070C0"/>
                </a:solidFill>
                <a:latin typeface="Arial" panose="020B0604020202020204" pitchFamily="34" charset="0"/>
                <a:cs typeface="Arial" panose="020B0604020202020204" pitchFamily="34" charset="0"/>
              </a:rPr>
              <a:t>https://medium.com/@mahendraa1188/scenario-based-power-bi-interview-question-c625877103ab</a:t>
            </a:r>
          </a:p>
        </p:txBody>
      </p:sp>
      <p:sp>
        <p:nvSpPr>
          <p:cNvPr id="27" name="TextBox 26">
            <a:extLst>
              <a:ext uri="{FF2B5EF4-FFF2-40B4-BE49-F238E27FC236}">
                <a16:creationId xmlns:a16="http://schemas.microsoft.com/office/drawing/2014/main" id="{CA560F2A-9630-4A1A-A5FA-3A029D9BC108}"/>
              </a:ext>
            </a:extLst>
          </p:cNvPr>
          <p:cNvSpPr txBox="1"/>
          <p:nvPr/>
        </p:nvSpPr>
        <p:spPr>
          <a:xfrm>
            <a:off x="10079007" y="2164495"/>
            <a:ext cx="8096259" cy="492443"/>
          </a:xfrm>
          <a:prstGeom prst="rect">
            <a:avLst/>
          </a:prstGeom>
          <a:noFill/>
        </p:spPr>
        <p:txBody>
          <a:bodyPr wrap="square" rtlCol="0">
            <a:spAutoFit/>
          </a:bodyPr>
          <a:lstStyle/>
          <a:p>
            <a:r>
              <a:rPr lang="en-US" sz="1400" b="1" dirty="0">
                <a:latin typeface="Arial" panose="020B0604020202020204" pitchFamily="34" charset="0"/>
                <a:cs typeface="Arial" panose="020B0604020202020204" pitchFamily="34" charset="0"/>
                <a:hlinkClick r:id="rId12">
                  <a:extLst>
                    <a:ext uri="{A12FA001-AC4F-418D-AE19-62706E023703}">
                      <ahyp:hlinkClr xmlns:ahyp="http://schemas.microsoft.com/office/drawing/2018/hyperlinkcolor" val="tx"/>
                    </a:ext>
                  </a:extLst>
                </a:hlinkClick>
              </a:rPr>
              <a:t>3-Best Practices for Writing a Data Analyst &amp; Data Scientist Resume</a:t>
            </a:r>
            <a:endParaRPr lang="en-US" sz="1400" b="1" dirty="0">
              <a:latin typeface="Arial" panose="020B0604020202020204" pitchFamily="34" charset="0"/>
              <a:cs typeface="Arial" panose="020B0604020202020204" pitchFamily="34" charset="0"/>
            </a:endParaRPr>
          </a:p>
          <a:p>
            <a:r>
              <a:rPr lang="en-US" sz="1200" dirty="0">
                <a:latin typeface="Arial" panose="020B0604020202020204" pitchFamily="34" charset="0"/>
                <a:cs typeface="Arial" panose="020B0604020202020204" pitchFamily="34" charset="0"/>
              </a:rPr>
              <a:t>Link-</a:t>
            </a:r>
            <a:r>
              <a:rPr lang="en-US" sz="1200" u="sng" dirty="0">
                <a:solidFill>
                  <a:srgbClr val="0070C0"/>
                </a:solidFill>
                <a:latin typeface="Arial" panose="020B0604020202020204" pitchFamily="34" charset="0"/>
                <a:cs typeface="Arial" panose="020B0604020202020204" pitchFamily="34" charset="0"/>
              </a:rPr>
              <a:t>https://medium.com/@mahendraa1188/best-practices-for-writing-a-data-analyst-resume-c74fb72b87e8</a:t>
            </a:r>
          </a:p>
        </p:txBody>
      </p:sp>
      <p:pic>
        <p:nvPicPr>
          <p:cNvPr id="28" name="Picture 27">
            <a:extLst>
              <a:ext uri="{FF2B5EF4-FFF2-40B4-BE49-F238E27FC236}">
                <a16:creationId xmlns:a16="http://schemas.microsoft.com/office/drawing/2014/main" id="{F8552D6D-350B-4F9C-9D30-DE858D77D356}"/>
              </a:ext>
            </a:extLst>
          </p:cNvPr>
          <p:cNvPicPr>
            <a:picLocks noChangeAspect="1"/>
          </p:cNvPicPr>
          <p:nvPr/>
        </p:nvPicPr>
        <p:blipFill>
          <a:blip r:embed="rId13"/>
          <a:stretch>
            <a:fillRect/>
          </a:stretch>
        </p:blipFill>
        <p:spPr>
          <a:xfrm>
            <a:off x="508626" y="3496531"/>
            <a:ext cx="4738679" cy="2749747"/>
          </a:xfrm>
          <a:prstGeom prst="rect">
            <a:avLst/>
          </a:prstGeom>
        </p:spPr>
      </p:pic>
      <p:sp>
        <p:nvSpPr>
          <p:cNvPr id="29" name="TextBox 28">
            <a:extLst>
              <a:ext uri="{FF2B5EF4-FFF2-40B4-BE49-F238E27FC236}">
                <a16:creationId xmlns:a16="http://schemas.microsoft.com/office/drawing/2014/main" id="{1D48410A-ED0B-407A-9E6D-799EB55CD0E0}"/>
              </a:ext>
            </a:extLst>
          </p:cNvPr>
          <p:cNvSpPr txBox="1"/>
          <p:nvPr/>
        </p:nvSpPr>
        <p:spPr>
          <a:xfrm>
            <a:off x="10079007" y="2879944"/>
            <a:ext cx="8096258" cy="769441"/>
          </a:xfrm>
          <a:prstGeom prst="rect">
            <a:avLst/>
          </a:prstGeom>
          <a:noFill/>
        </p:spPr>
        <p:txBody>
          <a:bodyPr wrap="square" rtlCol="0">
            <a:spAutoFit/>
          </a:bodyPr>
          <a:lstStyle/>
          <a:p>
            <a:r>
              <a:rPr lang="en-US" sz="1400" b="1" dirty="0">
                <a:latin typeface="Arial" panose="020B0604020202020204" pitchFamily="34" charset="0"/>
                <a:cs typeface="Arial" panose="020B0604020202020204" pitchFamily="34" charset="0"/>
              </a:rPr>
              <a:t>4-</a:t>
            </a:r>
            <a:r>
              <a:rPr lang="en-US" sz="1400" b="1" dirty="0">
                <a:latin typeface="Arial" panose="020B0604020202020204" pitchFamily="34" charset="0"/>
                <a:cs typeface="Arial" panose="020B0604020202020204" pitchFamily="34" charset="0"/>
                <a:hlinkClick r:id="rId14">
                  <a:extLst>
                    <a:ext uri="{A12FA001-AC4F-418D-AE19-62706E023703}">
                      <ahyp:hlinkClr xmlns:ahyp="http://schemas.microsoft.com/office/drawing/2018/hyperlinkcolor" val="tx"/>
                    </a:ext>
                  </a:extLst>
                </a:hlinkClick>
              </a:rPr>
              <a:t>Tableau Developer Interview Question</a:t>
            </a:r>
            <a:endParaRPr lang="en-US" sz="1400" b="1" dirty="0">
              <a:latin typeface="Arial" panose="020B0604020202020204" pitchFamily="34" charset="0"/>
              <a:cs typeface="Arial" panose="020B0604020202020204" pitchFamily="34" charset="0"/>
            </a:endParaRPr>
          </a:p>
          <a:p>
            <a:r>
              <a:rPr lang="en-US" sz="1200" b="1" dirty="0">
                <a:latin typeface="Arial" panose="020B0604020202020204" pitchFamily="34" charset="0"/>
                <a:cs typeface="Arial" panose="020B0604020202020204" pitchFamily="34" charset="0"/>
              </a:rPr>
              <a:t>Link-</a:t>
            </a:r>
            <a:r>
              <a:rPr lang="en-US" sz="1200" u="sng" dirty="0">
                <a:solidFill>
                  <a:srgbClr val="0070C0"/>
                </a:solidFill>
                <a:latin typeface="Arial" panose="020B0604020202020204" pitchFamily="34" charset="0"/>
                <a:cs typeface="Arial" panose="020B0604020202020204" pitchFamily="34" charset="0"/>
              </a:rPr>
              <a:t>https://medium.com/@mahendraa1188/tableau-developer-interview-question-47c0d0bc9d4d</a:t>
            </a:r>
          </a:p>
          <a:p>
            <a:endParaRPr lang="en-US" dirty="0"/>
          </a:p>
        </p:txBody>
      </p:sp>
      <p:sp>
        <p:nvSpPr>
          <p:cNvPr id="30" name="Rectangle 29">
            <a:extLst>
              <a:ext uri="{FF2B5EF4-FFF2-40B4-BE49-F238E27FC236}">
                <a16:creationId xmlns:a16="http://schemas.microsoft.com/office/drawing/2014/main" id="{17AB04DE-3DA8-4A5B-A2EE-DB1B666CC498}"/>
              </a:ext>
            </a:extLst>
          </p:cNvPr>
          <p:cNvSpPr/>
          <p:nvPr/>
        </p:nvSpPr>
        <p:spPr>
          <a:xfrm>
            <a:off x="10077197" y="3472281"/>
            <a:ext cx="8096258" cy="492443"/>
          </a:xfrm>
          <a:prstGeom prst="rect">
            <a:avLst/>
          </a:prstGeom>
        </p:spPr>
        <p:txBody>
          <a:bodyPr wrap="square">
            <a:spAutoFit/>
          </a:bodyPr>
          <a:lstStyle/>
          <a:p>
            <a:r>
              <a:rPr lang="en-US" sz="1400" b="1" dirty="0">
                <a:latin typeface="Arial" panose="020B0604020202020204" pitchFamily="34" charset="0"/>
                <a:cs typeface="Arial" panose="020B0604020202020204" pitchFamily="34" charset="0"/>
                <a:hlinkClick r:id="rId15">
                  <a:extLst>
                    <a:ext uri="{A12FA001-AC4F-418D-AE19-62706E023703}">
                      <ahyp:hlinkClr xmlns:ahyp="http://schemas.microsoft.com/office/drawing/2018/hyperlinkcolor" val="tx"/>
                    </a:ext>
                  </a:extLst>
                </a:hlinkClick>
              </a:rPr>
              <a:t>5-Business Analyst Interview Question</a:t>
            </a:r>
            <a:endParaRPr lang="en-US" sz="1400" b="1" dirty="0">
              <a:latin typeface="Arial" panose="020B0604020202020204" pitchFamily="34" charset="0"/>
              <a:cs typeface="Arial" panose="020B0604020202020204" pitchFamily="34" charset="0"/>
            </a:endParaRPr>
          </a:p>
          <a:p>
            <a:r>
              <a:rPr lang="en-US" sz="1200" b="1" dirty="0">
                <a:solidFill>
                  <a:srgbClr val="242424"/>
                </a:solidFill>
                <a:latin typeface="Arial" panose="020B0604020202020204" pitchFamily="34" charset="0"/>
                <a:cs typeface="Arial" panose="020B0604020202020204" pitchFamily="34" charset="0"/>
              </a:rPr>
              <a:t>Link-</a:t>
            </a:r>
            <a:r>
              <a:rPr lang="en-US" sz="1200" u="sng" dirty="0">
                <a:solidFill>
                  <a:srgbClr val="0070C0"/>
                </a:solidFill>
                <a:latin typeface="Arial" panose="020B0604020202020204" pitchFamily="34" charset="0"/>
                <a:cs typeface="Arial" panose="020B0604020202020204" pitchFamily="34" charset="0"/>
              </a:rPr>
              <a:t>https://medium.com/@mahendraa1188/business-analyst-interview-question-ffdb61c1c887</a:t>
            </a:r>
            <a:endParaRPr lang="en-US" sz="1200" i="0" u="sng" dirty="0">
              <a:solidFill>
                <a:srgbClr val="0070C0"/>
              </a:solidFill>
              <a:effectLst/>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BCA2426A-7CB3-4AD9-9F5D-2AA7EC215617}"/>
              </a:ext>
            </a:extLst>
          </p:cNvPr>
          <p:cNvSpPr/>
          <p:nvPr/>
        </p:nvSpPr>
        <p:spPr>
          <a:xfrm>
            <a:off x="10077196" y="4156951"/>
            <a:ext cx="8096257" cy="492443"/>
          </a:xfrm>
          <a:prstGeom prst="rect">
            <a:avLst/>
          </a:prstGeom>
        </p:spPr>
        <p:txBody>
          <a:bodyPr wrap="square">
            <a:spAutoFit/>
          </a:bodyPr>
          <a:lstStyle/>
          <a:p>
            <a:r>
              <a:rPr lang="en-US" sz="1400" b="1" dirty="0">
                <a:latin typeface="Arial" panose="020B0604020202020204" pitchFamily="34" charset="0"/>
                <a:cs typeface="Arial" panose="020B0604020202020204" pitchFamily="34" charset="0"/>
              </a:rPr>
              <a:t>6-</a:t>
            </a:r>
            <a:r>
              <a:rPr lang="en-US" sz="1400" b="1" dirty="0">
                <a:latin typeface="Arial" panose="020B0604020202020204" pitchFamily="34" charset="0"/>
                <a:cs typeface="Arial" panose="020B0604020202020204" pitchFamily="34" charset="0"/>
                <a:hlinkClick r:id="rId16">
                  <a:extLst>
                    <a:ext uri="{A12FA001-AC4F-418D-AE19-62706E023703}">
                      <ahyp:hlinkClr xmlns:ahyp="http://schemas.microsoft.com/office/drawing/2018/hyperlinkcolor" val="tx"/>
                    </a:ext>
                  </a:extLst>
                </a:hlinkClick>
              </a:rPr>
              <a:t>SQL Interview Question For Data Analyst</a:t>
            </a:r>
            <a:endParaRPr lang="en-US" sz="1400" b="1" dirty="0">
              <a:latin typeface="Arial" panose="020B0604020202020204" pitchFamily="34" charset="0"/>
              <a:cs typeface="Arial" panose="020B0604020202020204" pitchFamily="34" charset="0"/>
            </a:endParaRPr>
          </a:p>
          <a:p>
            <a:r>
              <a:rPr lang="en-US" sz="1200" dirty="0">
                <a:latin typeface="Arial" panose="020B0604020202020204" pitchFamily="34" charset="0"/>
                <a:cs typeface="Arial" panose="020B0604020202020204" pitchFamily="34" charset="0"/>
              </a:rPr>
              <a:t>Link</a:t>
            </a:r>
            <a:r>
              <a:rPr lang="en-US" sz="1200" dirty="0">
                <a:solidFill>
                  <a:srgbClr val="0070C0"/>
                </a:solidFill>
                <a:latin typeface="Arial" panose="020B0604020202020204" pitchFamily="34" charset="0"/>
                <a:cs typeface="Arial" panose="020B0604020202020204" pitchFamily="34" charset="0"/>
              </a:rPr>
              <a:t>-</a:t>
            </a:r>
            <a:r>
              <a:rPr lang="en-US" sz="1200" u="sng" dirty="0">
                <a:solidFill>
                  <a:srgbClr val="0070C0"/>
                </a:solidFill>
                <a:latin typeface="Arial" panose="020B0604020202020204" pitchFamily="34" charset="0"/>
                <a:cs typeface="Arial" panose="020B0604020202020204" pitchFamily="34" charset="0"/>
              </a:rPr>
              <a:t>https://medium.com/@mahendraa1188/sql-interview-question-for-data-analyst-b49189f7f4b6</a:t>
            </a:r>
            <a:endParaRPr lang="en-US" sz="1200" i="0" u="sng" dirty="0">
              <a:solidFill>
                <a:srgbClr val="0070C0"/>
              </a:solidFill>
              <a:effectLst/>
              <a:latin typeface="Arial" panose="020B0604020202020204" pitchFamily="34" charset="0"/>
              <a:cs typeface="Arial" panose="020B0604020202020204" pitchFamily="34" charset="0"/>
            </a:endParaRPr>
          </a:p>
        </p:txBody>
      </p:sp>
      <p:sp>
        <p:nvSpPr>
          <p:cNvPr id="32" name="Rectangle 31">
            <a:extLst>
              <a:ext uri="{FF2B5EF4-FFF2-40B4-BE49-F238E27FC236}">
                <a16:creationId xmlns:a16="http://schemas.microsoft.com/office/drawing/2014/main" id="{32FF84D2-BF75-46D8-A4F7-AB4B196B5A3F}"/>
              </a:ext>
            </a:extLst>
          </p:cNvPr>
          <p:cNvSpPr/>
          <p:nvPr/>
        </p:nvSpPr>
        <p:spPr>
          <a:xfrm>
            <a:off x="10082047" y="4773873"/>
            <a:ext cx="8091405" cy="830997"/>
          </a:xfrm>
          <a:prstGeom prst="rect">
            <a:avLst/>
          </a:prstGeom>
        </p:spPr>
        <p:txBody>
          <a:bodyPr wrap="square">
            <a:spAutoFit/>
          </a:bodyPr>
          <a:lstStyle/>
          <a:p>
            <a:r>
              <a:rPr lang="en-US" sz="1400" b="1" dirty="0">
                <a:latin typeface="Arial" panose="020B0604020202020204" pitchFamily="34" charset="0"/>
                <a:cs typeface="Arial" panose="020B0604020202020204" pitchFamily="34" charset="0"/>
              </a:rPr>
              <a:t>7- </a:t>
            </a:r>
            <a:r>
              <a:rPr lang="en-US" sz="1400" b="1" dirty="0">
                <a:latin typeface="Arial" panose="020B0604020202020204" pitchFamily="34" charset="0"/>
                <a:cs typeface="Arial" panose="020B0604020202020204" pitchFamily="34" charset="0"/>
                <a:hlinkClick r:id="rId17">
                  <a:extLst>
                    <a:ext uri="{A12FA001-AC4F-418D-AE19-62706E023703}">
                      <ahyp:hlinkClr xmlns:ahyp="http://schemas.microsoft.com/office/drawing/2018/hyperlinkcolor" val="tx"/>
                    </a:ext>
                  </a:extLst>
                </a:hlinkClick>
              </a:rPr>
              <a:t>Naukri Profile Optimization Guide: Get More Job Calls in 2025</a:t>
            </a:r>
            <a:endParaRPr lang="en-US" sz="1400" b="1" dirty="0">
              <a:latin typeface="Arial" panose="020B0604020202020204" pitchFamily="34" charset="0"/>
              <a:cs typeface="Arial" panose="020B0604020202020204" pitchFamily="34" charset="0"/>
            </a:endParaRPr>
          </a:p>
          <a:p>
            <a:r>
              <a:rPr lang="en-US" sz="1200" dirty="0">
                <a:latin typeface="Arial" panose="020B0604020202020204" pitchFamily="34" charset="0"/>
                <a:cs typeface="Arial" panose="020B0604020202020204" pitchFamily="34" charset="0"/>
              </a:rPr>
              <a:t>Link-</a:t>
            </a:r>
            <a:r>
              <a:rPr lang="en-US" sz="1200" u="sng" dirty="0">
                <a:solidFill>
                  <a:srgbClr val="0070C0"/>
                </a:solidFill>
                <a:latin typeface="Arial" panose="020B0604020202020204" pitchFamily="34" charset="0"/>
                <a:cs typeface="Arial" panose="020B0604020202020204" pitchFamily="34" charset="0"/>
              </a:rPr>
              <a:t>https://medium.com/@mahendraa1188/naukri-profile-optimization-guide-get-more-job-calls-in-2025-232a39c10b3a</a:t>
            </a:r>
          </a:p>
          <a:p>
            <a:endParaRPr lang="en-US" sz="1000" dirty="0">
              <a:latin typeface="Arial" panose="020B0604020202020204" pitchFamily="34" charset="0"/>
              <a:cs typeface="Arial" panose="020B0604020202020204" pitchFamily="34" charset="0"/>
            </a:endParaRPr>
          </a:p>
        </p:txBody>
      </p:sp>
      <p:sp>
        <p:nvSpPr>
          <p:cNvPr id="33" name="Rectangle 32">
            <a:extLst>
              <a:ext uri="{FF2B5EF4-FFF2-40B4-BE49-F238E27FC236}">
                <a16:creationId xmlns:a16="http://schemas.microsoft.com/office/drawing/2014/main" id="{F6A6C430-CD18-4335-906B-E4445BDBDA54}"/>
              </a:ext>
            </a:extLst>
          </p:cNvPr>
          <p:cNvSpPr/>
          <p:nvPr/>
        </p:nvSpPr>
        <p:spPr>
          <a:xfrm>
            <a:off x="10077196" y="5596542"/>
            <a:ext cx="7964124" cy="492443"/>
          </a:xfrm>
          <a:prstGeom prst="rect">
            <a:avLst/>
          </a:prstGeom>
        </p:spPr>
        <p:txBody>
          <a:bodyPr wrap="square">
            <a:spAutoFit/>
          </a:bodyPr>
          <a:lstStyle/>
          <a:p>
            <a:r>
              <a:rPr lang="en-US" sz="1400" b="1" dirty="0">
                <a:latin typeface="Arial" panose="020B0604020202020204" pitchFamily="34" charset="0"/>
                <a:cs typeface="Arial" panose="020B0604020202020204" pitchFamily="34" charset="0"/>
              </a:rPr>
              <a:t>8- </a:t>
            </a:r>
            <a:r>
              <a:rPr lang="en-US" sz="1400" b="1" dirty="0">
                <a:latin typeface="Arial" panose="020B0604020202020204" pitchFamily="34" charset="0"/>
                <a:cs typeface="Arial" panose="020B0604020202020204" pitchFamily="34" charset="0"/>
                <a:hlinkClick r:id="rId18">
                  <a:extLst>
                    <a:ext uri="{A12FA001-AC4F-418D-AE19-62706E023703}">
                      <ahyp:hlinkClr xmlns:ahyp="http://schemas.microsoft.com/office/drawing/2018/hyperlinkcolor" val="tx"/>
                    </a:ext>
                  </a:extLst>
                </a:hlinkClick>
              </a:rPr>
              <a:t>Data Warehousing Interview Questions</a:t>
            </a:r>
            <a:endParaRPr lang="en-US" sz="1400" b="1" dirty="0">
              <a:latin typeface="Arial" panose="020B0604020202020204" pitchFamily="34" charset="0"/>
              <a:cs typeface="Arial" panose="020B0604020202020204" pitchFamily="34" charset="0"/>
            </a:endParaRPr>
          </a:p>
          <a:p>
            <a:r>
              <a:rPr lang="en-US" sz="1200" dirty="0">
                <a:latin typeface="Arial" panose="020B0604020202020204" pitchFamily="34" charset="0"/>
                <a:cs typeface="Arial" panose="020B0604020202020204" pitchFamily="34" charset="0"/>
              </a:rPr>
              <a:t>Link-</a:t>
            </a:r>
            <a:r>
              <a:rPr lang="en-US" sz="1200" u="sng" dirty="0">
                <a:solidFill>
                  <a:srgbClr val="0070C0"/>
                </a:solidFill>
                <a:latin typeface="Arial" panose="020B0604020202020204" pitchFamily="34" charset="0"/>
                <a:cs typeface="Arial" panose="020B0604020202020204" pitchFamily="34" charset="0"/>
              </a:rPr>
              <a:t>https://medium.com/@mahendraa1188/data-warehousing-interview-questions-a963c320f6be</a:t>
            </a:r>
            <a:endParaRPr lang="en-US" sz="1200" dirty="0">
              <a:latin typeface="Arial" panose="020B0604020202020204" pitchFamily="34" charset="0"/>
              <a:cs typeface="Arial" panose="020B0604020202020204" pitchFamily="34" charset="0"/>
            </a:endParaRPr>
          </a:p>
        </p:txBody>
      </p:sp>
      <p:pic>
        <p:nvPicPr>
          <p:cNvPr id="35" name="Picture 34">
            <a:hlinkClick r:id="rId18"/>
            <a:extLst>
              <a:ext uri="{FF2B5EF4-FFF2-40B4-BE49-F238E27FC236}">
                <a16:creationId xmlns:a16="http://schemas.microsoft.com/office/drawing/2014/main" id="{0077DE18-0798-4A2A-8376-793D1ADAB03B}"/>
              </a:ext>
            </a:extLst>
          </p:cNvPr>
          <p:cNvPicPr>
            <a:picLocks noChangeAspect="1"/>
          </p:cNvPicPr>
          <p:nvPr/>
        </p:nvPicPr>
        <p:blipFill>
          <a:blip r:embed="rId19"/>
          <a:stretch>
            <a:fillRect/>
          </a:stretch>
        </p:blipFill>
        <p:spPr>
          <a:xfrm>
            <a:off x="338204" y="9460937"/>
            <a:ext cx="1730889" cy="691116"/>
          </a:xfrm>
          <a:prstGeom prst="rect">
            <a:avLst/>
          </a:prstGeom>
        </p:spPr>
      </p:pic>
      <p:pic>
        <p:nvPicPr>
          <p:cNvPr id="37" name="Picture 36">
            <a:hlinkClick r:id="rId20"/>
            <a:extLst>
              <a:ext uri="{FF2B5EF4-FFF2-40B4-BE49-F238E27FC236}">
                <a16:creationId xmlns:a16="http://schemas.microsoft.com/office/drawing/2014/main" id="{DBB7D703-51C6-4870-BB88-818480319728}"/>
              </a:ext>
            </a:extLst>
          </p:cNvPr>
          <p:cNvPicPr>
            <a:picLocks noChangeAspect="1"/>
          </p:cNvPicPr>
          <p:nvPr/>
        </p:nvPicPr>
        <p:blipFill>
          <a:blip r:embed="rId21"/>
          <a:stretch>
            <a:fillRect/>
          </a:stretch>
        </p:blipFill>
        <p:spPr>
          <a:xfrm>
            <a:off x="2484805" y="9567028"/>
            <a:ext cx="1927206" cy="553999"/>
          </a:xfrm>
          <a:prstGeom prst="rect">
            <a:avLst/>
          </a:prstGeom>
        </p:spPr>
      </p:pic>
    </p:spTree>
    <p:extLst>
      <p:ext uri="{BB962C8B-B14F-4D97-AF65-F5344CB8AC3E}">
        <p14:creationId xmlns:p14="http://schemas.microsoft.com/office/powerpoint/2010/main" val="3648047976"/>
      </p:ext>
    </p:extLst>
  </p:cSld>
  <p:clrMapOvr>
    <a:masterClrMapping/>
  </p:clrMapOvr>
  <mc:AlternateContent xmlns:mc="http://schemas.openxmlformats.org/markup-compatibility/2006" xmlns:p14="http://schemas.microsoft.com/office/powerpoint/2010/main">
    <mc:Choice Requires="p14">
      <p:transition spd="med" p14:dur="700" advClick="0">
        <p:push dir="u"/>
      </p:transition>
    </mc:Choice>
    <mc:Fallback xmlns="">
      <p:transition spd="med" advClick="0">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accel="50000" decel="50000" fill="hold" nodeType="withEffect">
                                  <p:stCondLst>
                                    <p:cond delay="0"/>
                                  </p:stCondLst>
                                  <p:childTnLst>
                                    <p:set>
                                      <p:cBhvr>
                                        <p:cTn id="6" dur="1" fill="hold">
                                          <p:stCondLst>
                                            <p:cond delay="0"/>
                                          </p:stCondLst>
                                        </p:cTn>
                                        <p:tgtEl>
                                          <p:spTgt spid="737"/>
                                        </p:tgtEl>
                                        <p:attrNameLst>
                                          <p:attrName>style.visibility</p:attrName>
                                        </p:attrNameLst>
                                      </p:cBhvr>
                                      <p:to>
                                        <p:strVal val="visible"/>
                                      </p:to>
                                    </p:set>
                                    <p:animEffect transition="in" filter="fade">
                                      <p:cBhvr>
                                        <p:cTn id="7" dur="1200"/>
                                        <p:tgtEl>
                                          <p:spTgt spid="737"/>
                                        </p:tgtEl>
                                      </p:cBhvr>
                                    </p:animEffect>
                                  </p:childTnLst>
                                </p:cTn>
                              </p:par>
                              <p:par>
                                <p:cTn id="8" presetID="64" presetClass="path" presetSubtype="0" accel="50000" decel="50000" fill="hold" nodeType="withEffect">
                                  <p:stCondLst>
                                    <p:cond delay="0"/>
                                  </p:stCondLst>
                                  <p:childTnLst>
                                    <p:animMotion origin="layout" path="M 0 0.074074075 L 0 0 E" pathEditMode="relative" ptsTypes="">
                                      <p:cBhvr>
                                        <p:cTn id="9" dur="1200" fill="hold"/>
                                        <p:tgtEl>
                                          <p:spTgt spid="737"/>
                                        </p:tgtEl>
                                        <p:attrNameLst>
                                          <p:attrName>ppt_x</p:attrName>
                                          <p:attrName>ppt_y</p:attrName>
                                        </p:attrNameLst>
                                      </p:cBhvr>
                                    </p:animMotion>
                                  </p:childTnLst>
                                </p:cTn>
                              </p:par>
                              <p:par>
                                <p:cTn id="10" presetID="10" presetClass="entr" presetSubtype="0" accel="50000" decel="50000" fill="hold" nodeType="withEffect">
                                  <p:stCondLst>
                                    <p:cond delay="0"/>
                                  </p:stCondLst>
                                  <p:childTnLst>
                                    <p:set>
                                      <p:cBhvr>
                                        <p:cTn id="11" dur="1" fill="hold">
                                          <p:stCondLst>
                                            <p:cond delay="0"/>
                                          </p:stCondLst>
                                        </p:cTn>
                                        <p:tgtEl>
                                          <p:spTgt spid="739"/>
                                        </p:tgtEl>
                                        <p:attrNameLst>
                                          <p:attrName>style.visibility</p:attrName>
                                        </p:attrNameLst>
                                      </p:cBhvr>
                                      <p:to>
                                        <p:strVal val="visible"/>
                                      </p:to>
                                    </p:set>
                                    <p:animEffect transition="in" filter="fade">
                                      <p:cBhvr>
                                        <p:cTn id="12" dur="1200"/>
                                        <p:tgtEl>
                                          <p:spTgt spid="739"/>
                                        </p:tgtEl>
                                      </p:cBhvr>
                                    </p:animEffect>
                                  </p:childTnLst>
                                </p:cTn>
                              </p:par>
                              <p:par>
                                <p:cTn id="13" presetID="64" presetClass="path" presetSubtype="0" accel="50000" decel="50000" fill="hold" nodeType="withEffect">
                                  <p:stCondLst>
                                    <p:cond delay="0"/>
                                  </p:stCondLst>
                                  <p:childTnLst>
                                    <p:animMotion origin="layout" path="M 1.3033549E-06 0.074074075 L 1.3033549E-06 0 E" pathEditMode="relative" ptsTypes="">
                                      <p:cBhvr>
                                        <p:cTn id="14" dur="1200" fill="hold"/>
                                        <p:tgtEl>
                                          <p:spTgt spid="739"/>
                                        </p:tgtEl>
                                        <p:attrNameLst>
                                          <p:attrName>ppt_x</p:attrName>
                                          <p:attrName>ppt_y</p:attrName>
                                        </p:attrNameLst>
                                      </p:cBhvr>
                                    </p:animMotion>
                                  </p:childTnLst>
                                </p:cTn>
                              </p:par>
                              <p:par>
                                <p:cTn id="15" presetID="10" presetClass="entr" presetSubtype="0" accel="50000" decel="50000" fill="hold" nodeType="withEffect">
                                  <p:stCondLst>
                                    <p:cond delay="800"/>
                                  </p:stCondLst>
                                  <p:childTnLst>
                                    <p:set>
                                      <p:cBhvr>
                                        <p:cTn id="16" dur="1" fill="hold">
                                          <p:stCondLst>
                                            <p:cond delay="0"/>
                                          </p:stCondLst>
                                        </p:cTn>
                                        <p:tgtEl>
                                          <p:spTgt spid="741"/>
                                        </p:tgtEl>
                                        <p:attrNameLst>
                                          <p:attrName>style.visibility</p:attrName>
                                        </p:attrNameLst>
                                      </p:cBhvr>
                                      <p:to>
                                        <p:strVal val="visible"/>
                                      </p:to>
                                    </p:set>
                                    <p:animEffect transition="in" filter="fade">
                                      <p:cBhvr>
                                        <p:cTn id="17" dur="600"/>
                                        <p:tgtEl>
                                          <p:spTgt spid="741"/>
                                        </p:tgtEl>
                                      </p:cBhvr>
                                    </p:animEffect>
                                  </p:childTnLst>
                                </p:cTn>
                              </p:par>
                              <p:par>
                                <p:cTn id="18" presetID="64" presetClass="path" presetSubtype="0" accel="50000" decel="50000" fill="hold" nodeType="withEffect">
                                  <p:stCondLst>
                                    <p:cond delay="800"/>
                                  </p:stCondLst>
                                  <p:childTnLst>
                                    <p:animMotion origin="layout" path="M 0 0.046296295 L 0 0 E" pathEditMode="relative" ptsTypes="">
                                      <p:cBhvr>
                                        <p:cTn id="19" dur="600" fill="hold"/>
                                        <p:tgtEl>
                                          <p:spTgt spid="741"/>
                                        </p:tgtEl>
                                        <p:attrNameLst>
                                          <p:attrName>ppt_x</p:attrName>
                                          <p:attrName>ppt_y</p:attrName>
                                        </p:attrNameLst>
                                      </p:cBhvr>
                                    </p:animMotion>
                                  </p:childTnLst>
                                </p:cTn>
                              </p:par>
                              <p:par>
                                <p:cTn id="20" presetID="10" presetClass="entr" presetSubtype="0" accel="50000" decel="50000" fill="hold" nodeType="withEffect">
                                  <p:stCondLst>
                                    <p:cond delay="800"/>
                                  </p:stCondLst>
                                  <p:childTnLst>
                                    <p:set>
                                      <p:cBhvr>
                                        <p:cTn id="21" dur="1" fill="hold">
                                          <p:stCondLst>
                                            <p:cond delay="0"/>
                                          </p:stCondLst>
                                        </p:cTn>
                                        <p:tgtEl>
                                          <p:spTgt spid="743"/>
                                        </p:tgtEl>
                                        <p:attrNameLst>
                                          <p:attrName>style.visibility</p:attrName>
                                        </p:attrNameLst>
                                      </p:cBhvr>
                                      <p:to>
                                        <p:strVal val="visible"/>
                                      </p:to>
                                    </p:set>
                                    <p:animEffect transition="in" filter="fade">
                                      <p:cBhvr>
                                        <p:cTn id="22" dur="600"/>
                                        <p:tgtEl>
                                          <p:spTgt spid="743"/>
                                        </p:tgtEl>
                                      </p:cBhvr>
                                    </p:animEffect>
                                  </p:childTnLst>
                                </p:cTn>
                              </p:par>
                              <p:par>
                                <p:cTn id="23" presetID="64" presetClass="path" presetSubtype="0" accel="50000" decel="50000" fill="hold" nodeType="withEffect">
                                  <p:stCondLst>
                                    <p:cond delay="800"/>
                                  </p:stCondLst>
                                  <p:childTnLst>
                                    <p:animMotion origin="layout" path="M 0 0.046296295 L 0 0 E" pathEditMode="relative" ptsTypes="">
                                      <p:cBhvr>
                                        <p:cTn id="24" dur="600" fill="hold"/>
                                        <p:tgtEl>
                                          <p:spTgt spid="743"/>
                                        </p:tgtEl>
                                        <p:attrNameLst>
                                          <p:attrName>ppt_x</p:attrName>
                                          <p:attrName>ppt_y</p:attrName>
                                        </p:attrNameLst>
                                      </p:cBhvr>
                                    </p:animMotion>
                                  </p:childTnLst>
                                </p:cTn>
                              </p:par>
                              <p:par>
                                <p:cTn id="25" presetID="10" presetClass="entr" presetSubtype="0" accel="50000" decel="50000" fill="hold" nodeType="withEffect">
                                  <p:stCondLst>
                                    <p:cond delay="800"/>
                                  </p:stCondLst>
                                  <p:childTnLst>
                                    <p:set>
                                      <p:cBhvr>
                                        <p:cTn id="26" dur="1" fill="hold">
                                          <p:stCondLst>
                                            <p:cond delay="0"/>
                                          </p:stCondLst>
                                        </p:cTn>
                                        <p:tgtEl>
                                          <p:spTgt spid="745"/>
                                        </p:tgtEl>
                                        <p:attrNameLst>
                                          <p:attrName>style.visibility</p:attrName>
                                        </p:attrNameLst>
                                      </p:cBhvr>
                                      <p:to>
                                        <p:strVal val="visible"/>
                                      </p:to>
                                    </p:set>
                                    <p:animEffect transition="in" filter="fade">
                                      <p:cBhvr>
                                        <p:cTn id="27" dur="600"/>
                                        <p:tgtEl>
                                          <p:spTgt spid="745"/>
                                        </p:tgtEl>
                                      </p:cBhvr>
                                    </p:animEffect>
                                  </p:childTnLst>
                                </p:cTn>
                              </p:par>
                              <p:par>
                                <p:cTn id="28" presetID="64" presetClass="path" presetSubtype="0" accel="50000" decel="50000" fill="hold" nodeType="withEffect">
                                  <p:stCondLst>
                                    <p:cond delay="800"/>
                                  </p:stCondLst>
                                  <p:childTnLst>
                                    <p:animMotion origin="layout" path="M 0 0.046296295 L 0 0 E" pathEditMode="relative" ptsTypes="">
                                      <p:cBhvr>
                                        <p:cTn id="29" dur="600" fill="hold"/>
                                        <p:tgtEl>
                                          <p:spTgt spid="745"/>
                                        </p:tgtEl>
                                        <p:attrNameLst>
                                          <p:attrName>ppt_x</p:attrName>
                                          <p:attrName>ppt_y</p:attrName>
                                        </p:attrNameLst>
                                      </p:cBhvr>
                                    </p:animMotion>
                                  </p:childTnLst>
                                </p:cTn>
                              </p:par>
                              <p:par>
                                <p:cTn id="30" presetID="10" presetClass="entr" presetSubtype="0" accel="50000" decel="50000" fill="hold" nodeType="withEffect">
                                  <p:stCondLst>
                                    <p:cond delay="800"/>
                                  </p:stCondLst>
                                  <p:childTnLst>
                                    <p:set>
                                      <p:cBhvr>
                                        <p:cTn id="31" dur="1" fill="hold">
                                          <p:stCondLst>
                                            <p:cond delay="0"/>
                                          </p:stCondLst>
                                        </p:cTn>
                                        <p:tgtEl>
                                          <p:spTgt spid="747"/>
                                        </p:tgtEl>
                                        <p:attrNameLst>
                                          <p:attrName>style.visibility</p:attrName>
                                        </p:attrNameLst>
                                      </p:cBhvr>
                                      <p:to>
                                        <p:strVal val="visible"/>
                                      </p:to>
                                    </p:set>
                                    <p:animEffect transition="in" filter="fade">
                                      <p:cBhvr>
                                        <p:cTn id="32" dur="600"/>
                                        <p:tgtEl>
                                          <p:spTgt spid="747"/>
                                        </p:tgtEl>
                                      </p:cBhvr>
                                    </p:animEffect>
                                  </p:childTnLst>
                                </p:cTn>
                              </p:par>
                              <p:par>
                                <p:cTn id="33" presetID="64" presetClass="path" presetSubtype="0" accel="50000" decel="50000" fill="hold" nodeType="withEffect">
                                  <p:stCondLst>
                                    <p:cond delay="800"/>
                                  </p:stCondLst>
                                  <p:childTnLst>
                                    <p:animMotion origin="layout" path="M 0 0.046296295 L 0 0 E" pathEditMode="relative" ptsTypes="">
                                      <p:cBhvr>
                                        <p:cTn id="34" dur="600" fill="hold"/>
                                        <p:tgtEl>
                                          <p:spTgt spid="747"/>
                                        </p:tgtEl>
                                        <p:attrNameLst>
                                          <p:attrName>ppt_x</p:attrName>
                                          <p:attrName>ppt_y</p:attrName>
                                        </p:attrNameLst>
                                      </p:cBhvr>
                                    </p:animMotion>
                                  </p:childTnLst>
                                </p:cTn>
                              </p:par>
                              <p:par>
                                <p:cTn id="35" presetID="10" presetClass="entr" presetSubtype="0" accel="50000" decel="50000" fill="hold" nodeType="withEffect">
                                  <p:stCondLst>
                                    <p:cond delay="800"/>
                                  </p:stCondLst>
                                  <p:childTnLst>
                                    <p:set>
                                      <p:cBhvr>
                                        <p:cTn id="36" dur="1" fill="hold">
                                          <p:stCondLst>
                                            <p:cond delay="0"/>
                                          </p:stCondLst>
                                        </p:cTn>
                                        <p:tgtEl>
                                          <p:spTgt spid="749"/>
                                        </p:tgtEl>
                                        <p:attrNameLst>
                                          <p:attrName>style.visibility</p:attrName>
                                        </p:attrNameLst>
                                      </p:cBhvr>
                                      <p:to>
                                        <p:strVal val="visible"/>
                                      </p:to>
                                    </p:set>
                                    <p:animEffect transition="in" filter="fade">
                                      <p:cBhvr>
                                        <p:cTn id="37" dur="600"/>
                                        <p:tgtEl>
                                          <p:spTgt spid="749"/>
                                        </p:tgtEl>
                                      </p:cBhvr>
                                    </p:animEffect>
                                  </p:childTnLst>
                                </p:cTn>
                              </p:par>
                              <p:par>
                                <p:cTn id="38" presetID="64" presetClass="path" presetSubtype="0" accel="50000" decel="50000" fill="hold" nodeType="withEffect">
                                  <p:stCondLst>
                                    <p:cond delay="800"/>
                                  </p:stCondLst>
                                  <p:childTnLst>
                                    <p:animMotion origin="layout" path="M 0 0.046296295 L 0 0 E" pathEditMode="relative" ptsTypes="">
                                      <p:cBhvr>
                                        <p:cTn id="39" dur="600" fill="hold"/>
                                        <p:tgtEl>
                                          <p:spTgt spid="749"/>
                                        </p:tgtEl>
                                        <p:attrNameLst>
                                          <p:attrName>ppt_x</p:attrName>
                                          <p:attrName>ppt_y</p:attrName>
                                        </p:attrNameLst>
                                      </p:cBhvr>
                                    </p:animMotion>
                                  </p:childTnLst>
                                </p:cTn>
                              </p:par>
                              <p:par>
                                <p:cTn id="40" presetID="10" presetClass="entr" presetSubtype="0" accel="50000" decel="50000" fill="hold" nodeType="withEffect">
                                  <p:stCondLst>
                                    <p:cond delay="300"/>
                                  </p:stCondLst>
                                  <p:childTnLst>
                                    <p:set>
                                      <p:cBhvr>
                                        <p:cTn id="41" dur="1" fill="hold">
                                          <p:stCondLst>
                                            <p:cond delay="0"/>
                                          </p:stCondLst>
                                        </p:cTn>
                                        <p:tgtEl>
                                          <p:spTgt spid="769"/>
                                        </p:tgtEl>
                                        <p:attrNameLst>
                                          <p:attrName>style.visibility</p:attrName>
                                        </p:attrNameLst>
                                      </p:cBhvr>
                                      <p:to>
                                        <p:strVal val="visible"/>
                                      </p:to>
                                    </p:set>
                                    <p:animEffect transition="in" filter="fade">
                                      <p:cBhvr>
                                        <p:cTn id="42" dur="600"/>
                                        <p:tgtEl>
                                          <p:spTgt spid="769"/>
                                        </p:tgtEl>
                                      </p:cBhvr>
                                    </p:animEffect>
                                  </p:childTnLst>
                                </p:cTn>
                              </p:par>
                              <p:par>
                                <p:cTn id="43" presetID="64" presetClass="path" presetSubtype="0" accel="50000" decel="50000" fill="hold" nodeType="withEffect">
                                  <p:stCondLst>
                                    <p:cond delay="300"/>
                                  </p:stCondLst>
                                  <p:childTnLst>
                                    <p:animMotion origin="layout" path="M 0 0.046296295 L 0 0 E" pathEditMode="relative" ptsTypes="">
                                      <p:cBhvr>
                                        <p:cTn id="44" dur="600" fill="hold"/>
                                        <p:tgtEl>
                                          <p:spTgt spid="769"/>
                                        </p:tgtEl>
                                        <p:attrNameLst>
                                          <p:attrName>ppt_x</p:attrName>
                                          <p:attrName>ppt_y</p:attrName>
                                        </p:attrNameLst>
                                      </p:cBhvr>
                                    </p:animMotion>
                                  </p:childTnLst>
                                </p:cTn>
                              </p:par>
                              <p:par>
                                <p:cTn id="45" presetID="10" presetClass="entr" presetSubtype="0" accel="50000" decel="50000" fill="hold" nodeType="withEffect">
                                  <p:stCondLst>
                                    <p:cond delay="500"/>
                                  </p:stCondLst>
                                  <p:childTnLst>
                                    <p:set>
                                      <p:cBhvr>
                                        <p:cTn id="46" dur="1" fill="hold">
                                          <p:stCondLst>
                                            <p:cond delay="0"/>
                                          </p:stCondLst>
                                        </p:cTn>
                                        <p:tgtEl>
                                          <p:spTgt spid="771"/>
                                        </p:tgtEl>
                                        <p:attrNameLst>
                                          <p:attrName>style.visibility</p:attrName>
                                        </p:attrNameLst>
                                      </p:cBhvr>
                                      <p:to>
                                        <p:strVal val="visible"/>
                                      </p:to>
                                    </p:set>
                                    <p:animEffect transition="in" filter="fade">
                                      <p:cBhvr>
                                        <p:cTn id="47" dur="600"/>
                                        <p:tgtEl>
                                          <p:spTgt spid="771"/>
                                        </p:tgtEl>
                                      </p:cBhvr>
                                    </p:animEffect>
                                  </p:childTnLst>
                                </p:cTn>
                              </p:par>
                              <p:par>
                                <p:cTn id="48" presetID="64" presetClass="path" presetSubtype="0" accel="50000" decel="50000" fill="hold" nodeType="withEffect">
                                  <p:stCondLst>
                                    <p:cond delay="500"/>
                                  </p:stCondLst>
                                  <p:childTnLst>
                                    <p:animMotion origin="layout" path="M 0 0.046296295 L 0 0 E" pathEditMode="relative" ptsTypes="">
                                      <p:cBhvr>
                                        <p:cTn id="49" dur="600" fill="hold"/>
                                        <p:tgtEl>
                                          <p:spTgt spid="771"/>
                                        </p:tgtEl>
                                        <p:attrNameLst>
                                          <p:attrName>ppt_x</p:attrName>
                                          <p:attrName>ppt_y</p:attrName>
                                        </p:attrNameLst>
                                      </p:cBhvr>
                                    </p:animMotion>
                                  </p:childTnLst>
                                </p:cTn>
                              </p:par>
                              <p:par>
                                <p:cTn id="50" presetID="10" presetClass="entr" presetSubtype="0" accel="50000" decel="50000" fill="hold" nodeType="withEffect">
                                  <p:stCondLst>
                                    <p:cond delay="100"/>
                                  </p:stCondLst>
                                  <p:childTnLst>
                                    <p:set>
                                      <p:cBhvr>
                                        <p:cTn id="51" dur="1" fill="hold">
                                          <p:stCondLst>
                                            <p:cond delay="0"/>
                                          </p:stCondLst>
                                        </p:cTn>
                                        <p:tgtEl>
                                          <p:spTgt spid="773"/>
                                        </p:tgtEl>
                                        <p:attrNameLst>
                                          <p:attrName>style.visibility</p:attrName>
                                        </p:attrNameLst>
                                      </p:cBhvr>
                                      <p:to>
                                        <p:strVal val="visible"/>
                                      </p:to>
                                    </p:set>
                                    <p:animEffect transition="in" filter="fade">
                                      <p:cBhvr>
                                        <p:cTn id="52" dur="600"/>
                                        <p:tgtEl>
                                          <p:spTgt spid="773"/>
                                        </p:tgtEl>
                                      </p:cBhvr>
                                    </p:animEffect>
                                  </p:childTnLst>
                                </p:cTn>
                              </p:par>
                              <p:par>
                                <p:cTn id="53" presetID="64" presetClass="path" presetSubtype="0" accel="50000" decel="50000" fill="hold" nodeType="withEffect">
                                  <p:stCondLst>
                                    <p:cond delay="100"/>
                                  </p:stCondLst>
                                  <p:childTnLst>
                                    <p:animMotion origin="layout" path="M 0 0.046296295 L 0 0 E" pathEditMode="relative" ptsTypes="">
                                      <p:cBhvr>
                                        <p:cTn id="54" dur="600" fill="hold"/>
                                        <p:tgtEl>
                                          <p:spTgt spid="773"/>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7" grpId="0"/>
      <p:bldP spid="739" grpId="0"/>
      <p:bldP spid="741" grpId="0"/>
      <p:bldP spid="743" grpId="0"/>
      <p:bldP spid="745" grpId="0"/>
      <p:bldP spid="747" grpId="0"/>
      <p:bldP spid="749" grpId="0"/>
      <p:bldP spid="769" grpId="0"/>
      <p:bldP spid="771" grpId="0"/>
      <p:bldP spid="77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5"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2">
            <a:alphaModFix/>
          </a:blip>
          <a:stretch/>
        </p:blipFill>
        <p:spPr>
          <a:xfrm>
            <a:off x="0" y="0"/>
            <a:ext cx="18288000" cy="10287000"/>
          </a:xfrm>
          <a:prstGeom prst="rect">
            <a:avLst/>
          </a:prstGeom>
        </p:spPr>
      </p:pic>
      <p:pic>
        <p:nvPicPr>
          <p:cNvPr id="546"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3">
            <a:alphaModFix/>
          </a:blip>
          <a:stretch/>
        </p:blipFill>
        <p:spPr>
          <a:xfrm>
            <a:off x="0" y="0"/>
            <a:ext cx="5715000" cy="5715000"/>
          </a:xfrm>
          <a:prstGeom prst="rect">
            <a:avLst/>
          </a:prstGeom>
        </p:spPr>
      </p:pic>
      <p:pic>
        <p:nvPicPr>
          <p:cNvPr id="548"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4">
            <a:alphaModFix/>
          </a:blip>
          <a:stretch/>
        </p:blipFill>
        <p:spPr>
          <a:xfrm>
            <a:off x="8060531" y="0"/>
            <a:ext cx="10239375" cy="10287000"/>
          </a:xfrm>
          <a:prstGeom prst="rect">
            <a:avLst/>
          </a:prstGeom>
        </p:spPr>
      </p:pic>
      <p:pic>
        <p:nvPicPr>
          <p:cNvPr id="550" name="layoutShapeInnerChild7">
            <a:extLst>
              <a:ext uri="{FF2B5EF4-FFF2-40B4-BE49-F238E27FC236}">
                <a16:creationId xmlns:a16="http://schemas.microsoft.com/office/drawing/2014/main" id="{A8642F66-C0BB-4949-9A9C-024B120A5D52}"/>
              </a:ext>
            </a:extLst>
          </p:cNvPr>
          <p:cNvPicPr>
            <a:picLocks noChangeAspect="1"/>
          </p:cNvPicPr>
          <p:nvPr/>
        </p:nvPicPr>
        <p:blipFill rotWithShape="1">
          <a:blip r:embed="rId5">
            <a:alphaModFix/>
            <a:extLst>
              <a:ext uri="{C9D730FB-D099-412A-99A7-40B0614AAB0B}">
                <asvg:svgBlip xmlns:asvg="http://schemas.microsoft.com/office/drawing/2016/SVG/main" xmlns:p14="http://schemas.microsoft.com/office/powerpoint/2010/main" xmlns:a14="http://schemas.microsoft.com/office/drawing/2010/main" xmlns:a16="http://schemas.microsoft.com/office/drawing/2014/main" xmlns="" r:embed="rId141"/>
                <a14:useLocalDpi xmlns:a14="http://schemas.microsoft.com/office/drawing/2010/main" xmlns:p14="http://schemas.microsoft.com/office/powerpoint/2010/main" xmlns:asvg="http://schemas.microsoft.com/office/drawing/2016/SVG/main" xmlns:a16="http://schemas.microsoft.com/office/drawing/2014/main" xmlns="" val="0"/>
              </a:ext>
            </a:extLst>
          </a:blip>
          <a:srcRect/>
          <a:stretch/>
        </p:blipFill>
        <p:spPr>
          <a:xfrm>
            <a:off x="15963900" y="5448300"/>
            <a:ext cx="2324100" cy="4834681"/>
          </a:xfrm>
          <a:prstGeom prst="rect">
            <a:avLst/>
          </a:prstGeom>
        </p:spPr>
      </p:pic>
      <p:pic>
        <p:nvPicPr>
          <p:cNvPr id="552" name="layoutShapeInnerChild9">
            <a:extLst>
              <a:ext uri="{FF2B5EF4-FFF2-40B4-BE49-F238E27FC236}">
                <a16:creationId xmlns:a16="http://schemas.microsoft.com/office/drawing/2014/main" id="{A8642F66-C0BB-4949-9A9C-024B120A5D52}"/>
              </a:ext>
            </a:extLst>
          </p:cNvPr>
          <p:cNvPicPr>
            <a:picLocks noChangeAspect="1"/>
          </p:cNvPicPr>
          <p:nvPr/>
        </p:nvPicPr>
        <p:blipFill rotWithShape="1">
          <a:blip r:embed="rId142">
            <a:alphaModFix/>
            <a:extLst>
              <a:ext uri="{8F734941-018C-4491-96EE-07E2821B2F49}">
                <asvg:svgBlip xmlns:asvg="http://schemas.microsoft.com/office/drawing/2016/SVG/main" xmlns:p14="http://schemas.microsoft.com/office/powerpoint/2010/main" xmlns:a14="http://schemas.microsoft.com/office/drawing/2010/main" xmlns:a16="http://schemas.microsoft.com/office/drawing/2014/main" xmlns="" r:embed="rId144"/>
                <a14:useLocalDpi xmlns:a14="http://schemas.microsoft.com/office/drawing/2010/main" xmlns:p14="http://schemas.microsoft.com/office/powerpoint/2010/main" xmlns:asvg="http://schemas.microsoft.com/office/drawing/2016/SVG/main" xmlns:a16="http://schemas.microsoft.com/office/drawing/2014/main" xmlns="" val="0"/>
              </a:ext>
            </a:extLst>
          </a:blip>
          <a:srcRect/>
          <a:stretch/>
        </p:blipFill>
        <p:spPr>
          <a:xfrm>
            <a:off x="0" y="514350"/>
            <a:ext cx="1947119" cy="5143500"/>
          </a:xfrm>
          <a:prstGeom prst="rect">
            <a:avLst/>
          </a:prstGeom>
        </p:spPr>
      </p:pic>
      <p:pic>
        <p:nvPicPr>
          <p:cNvPr id="554" name="d46a6180-f41f-481f-aaae-07d2a87bf9e6">
            <a:extLst>
              <a:ext uri="{FF2B5EF4-FFF2-40B4-BE49-F238E27FC236}">
                <a16:creationId xmlns:a16="http://schemas.microsoft.com/office/drawing/2014/main" id="{A8642F66-C0BB-4949-9A9C-024B120A5D52}"/>
              </a:ext>
            </a:extLst>
          </p:cNvPr>
          <p:cNvPicPr preferRelativeResize="0">
            <a:picLocks noChangeAspect="1"/>
          </p:cNvPicPr>
          <p:nvPr/>
        </p:nvPicPr>
        <p:blipFill rotWithShape="1">
          <a:blip r:embed="rId145">
            <a:alphaModFix/>
          </a:blip>
          <a:stretch/>
        </p:blipFill>
        <p:spPr>
          <a:xfrm>
            <a:off x="0" y="1822037"/>
            <a:ext cx="18288000" cy="10287000"/>
          </a:xfrm>
          <a:prstGeom prst="rect">
            <a:avLst/>
          </a:prstGeom>
        </p:spPr>
      </p:pic>
      <p:sp>
        <p:nvSpPr>
          <p:cNvPr id="580" name="Click here to edit title-402">
            <a:extLst>
              <a:ext uri="{FF2B5EF4-FFF2-40B4-BE49-F238E27FC236}">
                <a16:creationId xmlns:a16="http://schemas.microsoft.com/office/drawing/2014/main" id="{111B4A49-B930-4A89-A1CD-6CA2B3D95AED}"/>
              </a:ext>
            </a:extLst>
          </p:cNvPr>
          <p:cNvSpPr txBox="1"/>
          <p:nvPr/>
        </p:nvSpPr>
        <p:spPr>
          <a:xfrm>
            <a:off x="685800" y="724963"/>
            <a:ext cx="16964025" cy="638445"/>
          </a:xfrm>
          <a:prstGeom prst="rect">
            <a:avLst/>
          </a:prstGeom>
          <a:noFill/>
        </p:spPr>
        <p:txBody>
          <a:bodyPr vertOverflow="clip" horzOverflow="clip" wrap="square" lIns="0" tIns="0" rIns="0" bIns="0" rtlCol="0" anchor="t">
            <a:spAutoFit/>
          </a:bodyPr>
          <a:lstStyle/>
          <a:p>
            <a:pPr algn="ctr">
              <a:lnSpc>
                <a:spcPts val="5292"/>
              </a:lnSpc>
            </a:pPr>
            <a:r>
              <a:rPr lang="en-US" sz="4200" spc="-84" dirty="0">
                <a:solidFill>
                  <a:srgbClr val="181C24">
                    <a:alpha val="100000"/>
                  </a:srgbClr>
                </a:solidFill>
                <a:latin typeface="IBM Plex Serif SemiBold" panose="00000700000000000000" pitchFamily="2" charset="0"/>
              </a:rPr>
              <a:t>Always Stay in Touch </a:t>
            </a:r>
          </a:p>
        </p:txBody>
      </p:sp>
      <p:sp>
        <p:nvSpPr>
          <p:cNvPr id="2" name="Rectangle 1">
            <a:extLst>
              <a:ext uri="{FF2B5EF4-FFF2-40B4-BE49-F238E27FC236}">
                <a16:creationId xmlns:a16="http://schemas.microsoft.com/office/drawing/2014/main" id="{2286B4CB-6509-4FDA-823D-8FB5C200B48D}"/>
              </a:ext>
            </a:extLst>
          </p:cNvPr>
          <p:cNvSpPr/>
          <p:nvPr/>
        </p:nvSpPr>
        <p:spPr>
          <a:xfrm>
            <a:off x="2263142" y="2188875"/>
            <a:ext cx="13761716" cy="523220"/>
          </a:xfrm>
          <a:prstGeom prst="rect">
            <a:avLst/>
          </a:prstGeom>
        </p:spPr>
        <p:txBody>
          <a:bodyPr wrap="none">
            <a:spAutoFit/>
          </a:bodyPr>
          <a:lstStyle/>
          <a:p>
            <a:r>
              <a:rPr lang="en-US" sz="2800" dirty="0"/>
              <a:t>Coming together is a beginning, staying together is progress, and working together is success.</a:t>
            </a:r>
          </a:p>
        </p:txBody>
      </p:sp>
      <p:pic>
        <p:nvPicPr>
          <p:cNvPr id="31" name="Picture 30">
            <a:hlinkClick r:id="rId146"/>
            <a:extLst>
              <a:ext uri="{FF2B5EF4-FFF2-40B4-BE49-F238E27FC236}">
                <a16:creationId xmlns:a16="http://schemas.microsoft.com/office/drawing/2014/main" id="{306C4AAE-E83D-4FB9-AFD6-D27FEDD2C276}"/>
              </a:ext>
            </a:extLst>
          </p:cNvPr>
          <p:cNvPicPr>
            <a:picLocks noChangeAspect="1"/>
          </p:cNvPicPr>
          <p:nvPr/>
        </p:nvPicPr>
        <p:blipFill>
          <a:blip r:embed="rId147"/>
          <a:stretch>
            <a:fillRect/>
          </a:stretch>
        </p:blipFill>
        <p:spPr>
          <a:xfrm>
            <a:off x="4592361" y="3185445"/>
            <a:ext cx="4047436" cy="1163485"/>
          </a:xfrm>
          <a:prstGeom prst="rect">
            <a:avLst/>
          </a:prstGeom>
        </p:spPr>
      </p:pic>
      <p:pic>
        <p:nvPicPr>
          <p:cNvPr id="33" name="Picture 32">
            <a:hlinkClick r:id="rId148"/>
            <a:extLst>
              <a:ext uri="{FF2B5EF4-FFF2-40B4-BE49-F238E27FC236}">
                <a16:creationId xmlns:a16="http://schemas.microsoft.com/office/drawing/2014/main" id="{4F03EE01-6339-4F69-9F53-BA9D6054590F}"/>
              </a:ext>
            </a:extLst>
          </p:cNvPr>
          <p:cNvPicPr>
            <a:picLocks noChangeAspect="1"/>
          </p:cNvPicPr>
          <p:nvPr/>
        </p:nvPicPr>
        <p:blipFill>
          <a:blip r:embed="rId149"/>
          <a:stretch>
            <a:fillRect/>
          </a:stretch>
        </p:blipFill>
        <p:spPr>
          <a:xfrm>
            <a:off x="9378402" y="3093955"/>
            <a:ext cx="3034891" cy="1211783"/>
          </a:xfrm>
          <a:prstGeom prst="rect">
            <a:avLst/>
          </a:prstGeom>
        </p:spPr>
      </p:pic>
      <p:sp>
        <p:nvSpPr>
          <p:cNvPr id="4" name="Rectangle 3">
            <a:extLst>
              <a:ext uri="{FF2B5EF4-FFF2-40B4-BE49-F238E27FC236}">
                <a16:creationId xmlns:a16="http://schemas.microsoft.com/office/drawing/2014/main" id="{9EBE9F6E-7FB0-4E72-94B1-4DF71607B8D8}"/>
              </a:ext>
            </a:extLst>
          </p:cNvPr>
          <p:cNvSpPr/>
          <p:nvPr/>
        </p:nvSpPr>
        <p:spPr>
          <a:xfrm>
            <a:off x="235644" y="9772650"/>
            <a:ext cx="4350486" cy="369332"/>
          </a:xfrm>
          <a:prstGeom prst="rect">
            <a:avLst/>
          </a:prstGeom>
        </p:spPr>
        <p:txBody>
          <a:bodyPr wrap="none">
            <a:spAutoFit/>
          </a:bodyPr>
          <a:lstStyle/>
          <a:p>
            <a:r>
              <a:rPr lang="en-US" dirty="0"/>
              <a:t>© 2025 </a:t>
            </a:r>
            <a:r>
              <a:rPr lang="en-US" dirty="0" err="1"/>
              <a:t>Mahendra</a:t>
            </a:r>
            <a:r>
              <a:rPr lang="en-US" dirty="0"/>
              <a:t> Singh. All rights reserved.</a:t>
            </a:r>
          </a:p>
        </p:txBody>
      </p:sp>
    </p:spTree>
    <p:extLst>
      <p:ext uri="{BB962C8B-B14F-4D97-AF65-F5344CB8AC3E}">
        <p14:creationId xmlns:p14="http://schemas.microsoft.com/office/powerpoint/2010/main" val="3648047976"/>
      </p:ext>
    </p:extLst>
  </p:cSld>
  <p:clrMapOvr>
    <a:masterClrMapping/>
  </p:clrMapOvr>
  <mc:AlternateContent xmlns:mc="http://schemas.openxmlformats.org/markup-compatibility/2006" xmlns:p14="http://schemas.microsoft.com/office/powerpoint/2010/main">
    <mc:Choice Requires="p14">
      <p:transition spd="med" p14:dur="700" advClick="0">
        <p:push dir="u"/>
      </p:transition>
    </mc:Choice>
    <mc:Fallback xmlns="">
      <p:transition spd="med" advClick="0">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accel="50000" decel="50000" fill="hold" nodeType="withEffect">
                                  <p:stCondLst>
                                    <p:cond delay="0"/>
                                  </p:stCondLst>
                                  <p:childTnLst>
                                    <p:set>
                                      <p:cBhvr>
                                        <p:cTn id="6" dur="1" fill="hold">
                                          <p:stCondLst>
                                            <p:cond delay="0"/>
                                          </p:stCondLst>
                                        </p:cTn>
                                        <p:tgtEl>
                                          <p:spTgt spid="546"/>
                                        </p:tgtEl>
                                        <p:attrNameLst>
                                          <p:attrName>style.visibility</p:attrName>
                                        </p:attrNameLst>
                                      </p:cBhvr>
                                      <p:to>
                                        <p:strVal val="visible"/>
                                      </p:to>
                                    </p:set>
                                    <p:animEffect transition="in" filter="fade">
                                      <p:cBhvr>
                                        <p:cTn id="7" dur="1200"/>
                                        <p:tgtEl>
                                          <p:spTgt spid="546"/>
                                        </p:tgtEl>
                                      </p:cBhvr>
                                    </p:animEffect>
                                  </p:childTnLst>
                                </p:cTn>
                              </p:par>
                              <p:par>
                                <p:cTn id="8" presetID="64" presetClass="path" presetSubtype="0" accel="50000" decel="50000" fill="hold" nodeType="withEffect">
                                  <p:stCondLst>
                                    <p:cond delay="0"/>
                                  </p:stCondLst>
                                  <p:childTnLst>
                                    <p:animMotion origin="layout" path="M 0 0.074074075 L 0 0 E" pathEditMode="relative" ptsTypes="">
                                      <p:cBhvr>
                                        <p:cTn id="9" dur="1200" fill="hold"/>
                                        <p:tgtEl>
                                          <p:spTgt spid="546"/>
                                        </p:tgtEl>
                                        <p:attrNameLst>
                                          <p:attrName>ppt_x</p:attrName>
                                          <p:attrName>ppt_y</p:attrName>
                                        </p:attrNameLst>
                                      </p:cBhvr>
                                    </p:animMotion>
                                  </p:childTnLst>
                                </p:cTn>
                              </p:par>
                              <p:par>
                                <p:cTn id="10" presetID="10" presetClass="entr" presetSubtype="0" accel="50000" decel="50000" fill="hold" nodeType="withEffect">
                                  <p:stCondLst>
                                    <p:cond delay="0"/>
                                  </p:stCondLst>
                                  <p:childTnLst>
                                    <p:set>
                                      <p:cBhvr>
                                        <p:cTn id="11" dur="1" fill="hold">
                                          <p:stCondLst>
                                            <p:cond delay="0"/>
                                          </p:stCondLst>
                                        </p:cTn>
                                        <p:tgtEl>
                                          <p:spTgt spid="548"/>
                                        </p:tgtEl>
                                        <p:attrNameLst>
                                          <p:attrName>style.visibility</p:attrName>
                                        </p:attrNameLst>
                                      </p:cBhvr>
                                      <p:to>
                                        <p:strVal val="visible"/>
                                      </p:to>
                                    </p:set>
                                    <p:animEffect transition="in" filter="fade">
                                      <p:cBhvr>
                                        <p:cTn id="12" dur="1200"/>
                                        <p:tgtEl>
                                          <p:spTgt spid="548"/>
                                        </p:tgtEl>
                                      </p:cBhvr>
                                    </p:animEffect>
                                  </p:childTnLst>
                                </p:cTn>
                              </p:par>
                              <p:par>
                                <p:cTn id="13" presetID="64" presetClass="path" presetSubtype="0" accel="50000" decel="50000" fill="hold" nodeType="withEffect">
                                  <p:stCondLst>
                                    <p:cond delay="0"/>
                                  </p:stCondLst>
                                  <p:childTnLst>
                                    <p:animMotion origin="layout" path="M 1.3033549E-06 0.074074075 L 1.3033549E-06 0 E" pathEditMode="relative" ptsTypes="">
                                      <p:cBhvr>
                                        <p:cTn id="14" dur="1200" fill="hold"/>
                                        <p:tgtEl>
                                          <p:spTgt spid="548"/>
                                        </p:tgtEl>
                                        <p:attrNameLst>
                                          <p:attrName>ppt_x</p:attrName>
                                          <p:attrName>ppt_y</p:attrName>
                                        </p:attrNameLst>
                                      </p:cBhvr>
                                    </p:animMotion>
                                  </p:childTnLst>
                                </p:cTn>
                              </p:par>
                              <p:par>
                                <p:cTn id="15" presetID="10" presetClass="entr" presetSubtype="0" accel="50000" decel="50000" fill="hold" nodeType="withEffect">
                                  <p:stCondLst>
                                    <p:cond delay="0"/>
                                  </p:stCondLst>
                                  <p:childTnLst>
                                    <p:set>
                                      <p:cBhvr>
                                        <p:cTn id="16" dur="1" fill="hold">
                                          <p:stCondLst>
                                            <p:cond delay="0"/>
                                          </p:stCondLst>
                                        </p:cTn>
                                        <p:tgtEl>
                                          <p:spTgt spid="550"/>
                                        </p:tgtEl>
                                        <p:attrNameLst>
                                          <p:attrName>style.visibility</p:attrName>
                                        </p:attrNameLst>
                                      </p:cBhvr>
                                      <p:to>
                                        <p:strVal val="visible"/>
                                      </p:to>
                                    </p:set>
                                    <p:animEffect transition="in" filter="fade">
                                      <p:cBhvr>
                                        <p:cTn id="17" dur="1200"/>
                                        <p:tgtEl>
                                          <p:spTgt spid="550"/>
                                        </p:tgtEl>
                                      </p:cBhvr>
                                    </p:animEffect>
                                  </p:childTnLst>
                                </p:cTn>
                              </p:par>
                              <p:par>
                                <p:cTn id="18" presetID="64" presetClass="path" presetSubtype="0" accel="50000" decel="50000" fill="hold" nodeType="withEffect">
                                  <p:stCondLst>
                                    <p:cond delay="0"/>
                                  </p:stCondLst>
                                  <p:childTnLst>
                                    <p:animMotion origin="layout" path="M 0 0.074074075 L 0 0 E" pathEditMode="relative" ptsTypes="">
                                      <p:cBhvr>
                                        <p:cTn id="19" dur="1200" fill="hold"/>
                                        <p:tgtEl>
                                          <p:spTgt spid="550"/>
                                        </p:tgtEl>
                                        <p:attrNameLst>
                                          <p:attrName>ppt_x</p:attrName>
                                          <p:attrName>ppt_y</p:attrName>
                                        </p:attrNameLst>
                                      </p:cBhvr>
                                    </p:animMotion>
                                  </p:childTnLst>
                                </p:cTn>
                              </p:par>
                              <p:par>
                                <p:cTn id="20" presetID="10" presetClass="entr" presetSubtype="0" accel="50000" decel="50000" fill="hold" nodeType="withEffect">
                                  <p:stCondLst>
                                    <p:cond delay="0"/>
                                  </p:stCondLst>
                                  <p:childTnLst>
                                    <p:set>
                                      <p:cBhvr>
                                        <p:cTn id="21" dur="1" fill="hold">
                                          <p:stCondLst>
                                            <p:cond delay="0"/>
                                          </p:stCondLst>
                                        </p:cTn>
                                        <p:tgtEl>
                                          <p:spTgt spid="552"/>
                                        </p:tgtEl>
                                        <p:attrNameLst>
                                          <p:attrName>style.visibility</p:attrName>
                                        </p:attrNameLst>
                                      </p:cBhvr>
                                      <p:to>
                                        <p:strVal val="visible"/>
                                      </p:to>
                                    </p:set>
                                    <p:animEffect transition="in" filter="fade">
                                      <p:cBhvr>
                                        <p:cTn id="22" dur="1200"/>
                                        <p:tgtEl>
                                          <p:spTgt spid="552"/>
                                        </p:tgtEl>
                                      </p:cBhvr>
                                    </p:animEffect>
                                  </p:childTnLst>
                                </p:cTn>
                              </p:par>
                              <p:par>
                                <p:cTn id="23" presetID="64" presetClass="path" presetSubtype="0" accel="50000" decel="50000" fill="hold" nodeType="withEffect">
                                  <p:stCondLst>
                                    <p:cond delay="0"/>
                                  </p:stCondLst>
                                  <p:childTnLst>
                                    <p:animMotion origin="layout" path="M -1.9550323E-06 0.074074075 L -1.9550323E-06 0 E" pathEditMode="relative" ptsTypes="">
                                      <p:cBhvr>
                                        <p:cTn id="24" dur="1200" fill="hold"/>
                                        <p:tgtEl>
                                          <p:spTgt spid="552"/>
                                        </p:tgtEl>
                                        <p:attrNameLst>
                                          <p:attrName>ppt_x</p:attrName>
                                          <p:attrName>ppt_y</p:attrName>
                                        </p:attrNameLst>
                                      </p:cBhvr>
                                    </p:animMotion>
                                  </p:childTnLst>
                                </p:cTn>
                              </p:par>
                              <p:par>
                                <p:cTn id="25" presetID="10" presetClass="entr" presetSubtype="0" accel="50000" decel="50000" fill="hold" nodeType="withEffect">
                                  <p:stCondLst>
                                    <p:cond delay="800"/>
                                  </p:stCondLst>
                                  <p:childTnLst>
                                    <p:set>
                                      <p:cBhvr>
                                        <p:cTn id="26" dur="1" fill="hold">
                                          <p:stCondLst>
                                            <p:cond delay="0"/>
                                          </p:stCondLst>
                                        </p:cTn>
                                        <p:tgtEl>
                                          <p:spTgt spid="554"/>
                                        </p:tgtEl>
                                        <p:attrNameLst>
                                          <p:attrName>style.visibility</p:attrName>
                                        </p:attrNameLst>
                                      </p:cBhvr>
                                      <p:to>
                                        <p:strVal val="visible"/>
                                      </p:to>
                                    </p:set>
                                    <p:animEffect transition="in" filter="fade">
                                      <p:cBhvr>
                                        <p:cTn id="27" dur="600"/>
                                        <p:tgtEl>
                                          <p:spTgt spid="554"/>
                                        </p:tgtEl>
                                      </p:cBhvr>
                                    </p:animEffect>
                                  </p:childTnLst>
                                </p:cTn>
                              </p:par>
                              <p:par>
                                <p:cTn id="28" presetID="64" presetClass="path" presetSubtype="0" accel="50000" decel="50000" fill="hold" nodeType="withEffect">
                                  <p:stCondLst>
                                    <p:cond delay="800"/>
                                  </p:stCondLst>
                                  <p:childTnLst>
                                    <p:animMotion origin="layout" path="M 0 0.046296295 L 0 0 E" pathEditMode="relative" ptsTypes="">
                                      <p:cBhvr>
                                        <p:cTn id="29" dur="600" fill="hold"/>
                                        <p:tgtEl>
                                          <p:spTgt spid="554"/>
                                        </p:tgtEl>
                                        <p:attrNameLst>
                                          <p:attrName>ppt_x</p:attrName>
                                          <p:attrName>ppt_y</p:attrName>
                                        </p:attrNameLst>
                                      </p:cBhvr>
                                    </p:animMotion>
                                  </p:childTnLst>
                                </p:cTn>
                              </p:par>
                              <p:par>
                                <p:cTn id="30" presetID="10" presetClass="entr" presetSubtype="0" accel="50000" decel="50000" fill="hold" nodeType="withEffect">
                                  <p:stCondLst>
                                    <p:cond delay="300"/>
                                  </p:stCondLst>
                                  <p:childTnLst>
                                    <p:set>
                                      <p:cBhvr>
                                        <p:cTn id="31" dur="1" fill="hold">
                                          <p:stCondLst>
                                            <p:cond delay="0"/>
                                          </p:stCondLst>
                                        </p:cTn>
                                        <p:tgtEl>
                                          <p:spTgt spid="580"/>
                                        </p:tgtEl>
                                        <p:attrNameLst>
                                          <p:attrName>style.visibility</p:attrName>
                                        </p:attrNameLst>
                                      </p:cBhvr>
                                      <p:to>
                                        <p:strVal val="visible"/>
                                      </p:to>
                                    </p:set>
                                    <p:animEffect transition="in" filter="fade">
                                      <p:cBhvr>
                                        <p:cTn id="32" dur="600"/>
                                        <p:tgtEl>
                                          <p:spTgt spid="580"/>
                                        </p:tgtEl>
                                      </p:cBhvr>
                                    </p:animEffect>
                                  </p:childTnLst>
                                </p:cTn>
                              </p:par>
                              <p:par>
                                <p:cTn id="33" presetID="64" presetClass="path" presetSubtype="0" accel="50000" decel="50000" fill="hold" nodeType="withEffect">
                                  <p:stCondLst>
                                    <p:cond delay="300"/>
                                  </p:stCondLst>
                                  <p:childTnLst>
                                    <p:animMotion origin="layout" path="M 0 0.046296295 L 0 0 E" pathEditMode="relative" ptsTypes="">
                                      <p:cBhvr>
                                        <p:cTn id="34" dur="600" fill="hold"/>
                                        <p:tgtEl>
                                          <p:spTgt spid="580"/>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6" grpId="0"/>
      <p:bldP spid="548" grpId="0"/>
      <p:bldP spid="550" grpId="0"/>
      <p:bldP spid="552" grpId="0"/>
      <p:bldP spid="554" grpId="0"/>
      <p:bldP spid="580"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5"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2">
            <a:alphaModFix/>
          </a:blip>
          <a:stretch/>
        </p:blipFill>
        <p:spPr>
          <a:xfrm>
            <a:off x="0" y="0"/>
            <a:ext cx="18288000" cy="10287000"/>
          </a:xfrm>
          <a:prstGeom prst="rect">
            <a:avLst/>
          </a:prstGeom>
        </p:spPr>
      </p:pic>
      <p:pic>
        <p:nvPicPr>
          <p:cNvPr id="316"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3">
            <a:alphaModFix/>
          </a:blip>
          <a:stretch/>
        </p:blipFill>
        <p:spPr>
          <a:xfrm>
            <a:off x="0" y="0"/>
            <a:ext cx="5715000" cy="5715000"/>
          </a:xfrm>
          <a:prstGeom prst="rect">
            <a:avLst/>
          </a:prstGeom>
        </p:spPr>
      </p:pic>
      <p:pic>
        <p:nvPicPr>
          <p:cNvPr id="318"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4">
            <a:alphaModFix/>
          </a:blip>
          <a:stretch/>
        </p:blipFill>
        <p:spPr>
          <a:xfrm>
            <a:off x="8046690" y="0"/>
            <a:ext cx="10239375" cy="10287000"/>
          </a:xfrm>
          <a:prstGeom prst="rect">
            <a:avLst/>
          </a:prstGeom>
        </p:spPr>
      </p:pic>
      <p:pic>
        <p:nvPicPr>
          <p:cNvPr id="320" name="layoutShapeInnerChild7">
            <a:extLst>
              <a:ext uri="{FF2B5EF4-FFF2-40B4-BE49-F238E27FC236}">
                <a16:creationId xmlns:a16="http://schemas.microsoft.com/office/drawing/2014/main" id="{A8642F66-C0BB-4949-9A9C-024B120A5D52}"/>
              </a:ext>
            </a:extLst>
          </p:cNvPr>
          <p:cNvPicPr>
            <a:picLocks noChangeAspect="1"/>
          </p:cNvPicPr>
          <p:nvPr/>
        </p:nvPicPr>
        <p:blipFill rotWithShape="1">
          <a:blip r:embed="rId5">
            <a:alphaModFix/>
            <a:extLst>
              <a:ext uri="{D447D3F8-93D1-453B-83F5-75E1A01F88BF}">
                <asvg:svgBlip xmlns:asvg="http://schemas.microsoft.com/office/drawing/2016/SVG/main" xmlns:p14="http://schemas.microsoft.com/office/powerpoint/2010/main" xmlns:a14="http://schemas.microsoft.com/office/drawing/2010/main" xmlns:a16="http://schemas.microsoft.com/office/drawing/2014/main" xmlns="" r:embed="rId24"/>
                <a14:useLocalDpi xmlns:a14="http://schemas.microsoft.com/office/drawing/2010/main" xmlns:p14="http://schemas.microsoft.com/office/powerpoint/2010/main" xmlns:asvg="http://schemas.microsoft.com/office/drawing/2016/SVG/main" xmlns:a16="http://schemas.microsoft.com/office/drawing/2014/main" xmlns="" val="0"/>
              </a:ext>
            </a:extLst>
          </a:blip>
          <a:srcRect/>
          <a:stretch/>
        </p:blipFill>
        <p:spPr>
          <a:xfrm>
            <a:off x="15963900" y="5448300"/>
            <a:ext cx="2324100" cy="4834681"/>
          </a:xfrm>
          <a:prstGeom prst="rect">
            <a:avLst/>
          </a:prstGeom>
        </p:spPr>
      </p:pic>
      <p:pic>
        <p:nvPicPr>
          <p:cNvPr id="322" name="layoutShapeInnerChild9">
            <a:extLst>
              <a:ext uri="{FF2B5EF4-FFF2-40B4-BE49-F238E27FC236}">
                <a16:creationId xmlns:a16="http://schemas.microsoft.com/office/drawing/2014/main" id="{A8642F66-C0BB-4949-9A9C-024B120A5D52}"/>
              </a:ext>
            </a:extLst>
          </p:cNvPr>
          <p:cNvPicPr>
            <a:picLocks noChangeAspect="1"/>
          </p:cNvPicPr>
          <p:nvPr/>
        </p:nvPicPr>
        <p:blipFill rotWithShape="1">
          <a:blip r:embed="rId25">
            <a:alphaModFix/>
            <a:extLst>
              <a:ext uri="{2D28C7F6-BB24-4A95-BEB7-42B481537082}">
                <asvg:svgBlip xmlns:asvg="http://schemas.microsoft.com/office/drawing/2016/SVG/main" xmlns:p14="http://schemas.microsoft.com/office/powerpoint/2010/main" xmlns:a14="http://schemas.microsoft.com/office/drawing/2010/main" xmlns:a16="http://schemas.microsoft.com/office/drawing/2014/main" xmlns="" r:embed="rId27"/>
                <a14:useLocalDpi xmlns:a14="http://schemas.microsoft.com/office/drawing/2010/main" xmlns:p14="http://schemas.microsoft.com/office/powerpoint/2010/main" xmlns:asvg="http://schemas.microsoft.com/office/drawing/2016/SVG/main" xmlns:a16="http://schemas.microsoft.com/office/drawing/2014/main" xmlns="" val="0"/>
              </a:ext>
            </a:extLst>
          </a:blip>
          <a:srcRect/>
          <a:stretch/>
        </p:blipFill>
        <p:spPr>
          <a:xfrm>
            <a:off x="0" y="514350"/>
            <a:ext cx="1947119" cy="5143500"/>
          </a:xfrm>
          <a:prstGeom prst="rect">
            <a:avLst/>
          </a:prstGeom>
        </p:spPr>
      </p:pic>
      <p:pic>
        <p:nvPicPr>
          <p:cNvPr id="324"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28">
            <a:alphaModFix/>
          </a:blip>
          <a:stretch/>
        </p:blipFill>
        <p:spPr>
          <a:xfrm>
            <a:off x="1409700" y="2514600"/>
            <a:ext cx="2943225" cy="7067550"/>
          </a:xfrm>
          <a:prstGeom prst="rect">
            <a:avLst/>
          </a:prstGeom>
        </p:spPr>
      </p:pic>
      <p:sp>
        <p:nvSpPr>
          <p:cNvPr id="330" name="Primary Heading-0">
            <a:extLst>
              <a:ext uri="{FF2B5EF4-FFF2-40B4-BE49-F238E27FC236}">
                <a16:creationId xmlns:a16="http://schemas.microsoft.com/office/drawing/2014/main" id="{111B4A49-B930-4A89-A1CD-6CA2B3D95AED}"/>
              </a:ext>
            </a:extLst>
          </p:cNvPr>
          <p:cNvSpPr txBox="1"/>
          <p:nvPr/>
        </p:nvSpPr>
        <p:spPr>
          <a:xfrm>
            <a:off x="1734123" y="2989209"/>
            <a:ext cx="2381250" cy="706027"/>
          </a:xfrm>
          <a:prstGeom prst="rect">
            <a:avLst/>
          </a:prstGeom>
          <a:noFill/>
        </p:spPr>
        <p:txBody>
          <a:bodyPr vertOverflow="clip" horzOverflow="clip" wrap="square" lIns="0" tIns="0" rIns="0" bIns="0" rtlCol="0" anchor="t">
            <a:spAutoFit/>
          </a:bodyPr>
          <a:lstStyle/>
          <a:p>
            <a:pPr algn="ctr">
              <a:lnSpc>
                <a:spcPts val="2862"/>
              </a:lnSpc>
            </a:pPr>
            <a:r>
              <a:rPr lang="en-US" spc="-36" dirty="0">
                <a:solidFill>
                  <a:srgbClr val="181C24">
                    <a:alpha val="100000"/>
                  </a:srgbClr>
                </a:solidFill>
                <a:latin typeface="IBM Plex Serif SemiBold" panose="00000700000000000000" pitchFamily="2" charset="0"/>
              </a:rPr>
              <a:t>Data Preparation (Excel Dashboard)</a:t>
            </a:r>
            <a:endParaRPr lang="en-US" sz="1800" spc="-36" dirty="0">
              <a:solidFill>
                <a:srgbClr val="181C24">
                  <a:alpha val="100000"/>
                </a:srgbClr>
              </a:solidFill>
              <a:latin typeface="IBM Plex Serif SemiBold" panose="00000700000000000000" pitchFamily="2" charset="0"/>
            </a:endParaRPr>
          </a:p>
        </p:txBody>
      </p:sp>
      <p:sp>
        <p:nvSpPr>
          <p:cNvPr id="332" name="Description of a primary heading-0">
            <a:extLst>
              <a:ext uri="{FF2B5EF4-FFF2-40B4-BE49-F238E27FC236}">
                <a16:creationId xmlns:a16="http://schemas.microsoft.com/office/drawing/2014/main" id="{111B4A49-B930-4A89-A1CD-6CA2B3D95AED}"/>
              </a:ext>
            </a:extLst>
          </p:cNvPr>
          <p:cNvSpPr txBox="1"/>
          <p:nvPr/>
        </p:nvSpPr>
        <p:spPr>
          <a:xfrm>
            <a:off x="1429161" y="4299186"/>
            <a:ext cx="2849648" cy="4127027"/>
          </a:xfrm>
          <a:prstGeom prst="rect">
            <a:avLst/>
          </a:prstGeom>
          <a:noFill/>
        </p:spPr>
        <p:txBody>
          <a:bodyPr vertOverflow="clip" horzOverflow="clip" wrap="square" lIns="0" tIns="0" rIns="0" bIns="0" rtlCol="0" anchor="t">
            <a:spAutoFit/>
          </a:bodyPr>
          <a:lstStyle/>
          <a:p>
            <a:pPr marL="285750" indent="-285750">
              <a:lnSpc>
                <a:spcPts val="2736"/>
              </a:lnSpc>
              <a:buFont typeface="Arial" panose="020B0604020202020204" pitchFamily="34" charset="0"/>
              <a:buChar char="•"/>
            </a:pPr>
            <a:r>
              <a:rPr lang="en-US" spc="-18" dirty="0">
                <a:solidFill>
                  <a:srgbClr val="181C24">
                    <a:alpha val="100000"/>
                  </a:srgbClr>
                </a:solidFill>
                <a:latin typeface="IBM Plex Sans" panose="00000700000000000000" pitchFamily="2" charset="0"/>
              </a:rPr>
              <a:t>Utilize the provided Excel data to create an initial dashboard.</a:t>
            </a:r>
          </a:p>
          <a:p>
            <a:pPr>
              <a:lnSpc>
                <a:spcPts val="2736"/>
              </a:lnSpc>
            </a:pPr>
            <a:endParaRPr lang="en-US" spc="-18" dirty="0">
              <a:solidFill>
                <a:srgbClr val="181C24">
                  <a:alpha val="100000"/>
                </a:srgbClr>
              </a:solidFill>
              <a:latin typeface="IBM Plex Sans" panose="00000700000000000000" pitchFamily="2" charset="0"/>
            </a:endParaRPr>
          </a:p>
          <a:p>
            <a:pPr marL="285750" indent="-285750">
              <a:lnSpc>
                <a:spcPts val="2736"/>
              </a:lnSpc>
              <a:buFont typeface="Arial" panose="020B0604020202020204" pitchFamily="34" charset="0"/>
              <a:buChar char="•"/>
            </a:pPr>
            <a:r>
              <a:rPr lang="en-US" spc="-18" dirty="0">
                <a:solidFill>
                  <a:srgbClr val="181C24">
                    <a:alpha val="100000"/>
                  </a:srgbClr>
                </a:solidFill>
                <a:latin typeface="IBM Plex Sans" panose="00000700000000000000" pitchFamily="2" charset="0"/>
              </a:rPr>
              <a:t>Perform basic data cleaning and transformation.</a:t>
            </a:r>
          </a:p>
          <a:p>
            <a:pPr marL="285750" indent="-285750">
              <a:lnSpc>
                <a:spcPts val="2736"/>
              </a:lnSpc>
              <a:buFont typeface="Arial" panose="020B0604020202020204" pitchFamily="34" charset="0"/>
              <a:buChar char="•"/>
            </a:pPr>
            <a:endParaRPr lang="en-US" spc="-18" dirty="0">
              <a:solidFill>
                <a:srgbClr val="181C24">
                  <a:alpha val="100000"/>
                </a:srgbClr>
              </a:solidFill>
              <a:latin typeface="IBM Plex Sans" panose="00000700000000000000" pitchFamily="2" charset="0"/>
            </a:endParaRPr>
          </a:p>
          <a:p>
            <a:pPr marL="285750" indent="-285750">
              <a:lnSpc>
                <a:spcPts val="2736"/>
              </a:lnSpc>
              <a:buFont typeface="Arial" panose="020B0604020202020204" pitchFamily="34" charset="0"/>
              <a:buChar char="•"/>
            </a:pPr>
            <a:r>
              <a:rPr lang="en-US" spc="-18" dirty="0">
                <a:solidFill>
                  <a:srgbClr val="181C24">
                    <a:alpha val="100000"/>
                  </a:srgbClr>
                </a:solidFill>
                <a:latin typeface="IBM Plex Sans" panose="00000700000000000000" pitchFamily="2" charset="0"/>
              </a:rPr>
              <a:t>Identify key metrics (KPIs) and define data visualization requirements.</a:t>
            </a:r>
            <a:endParaRPr lang="en-US" sz="1800" spc="-18" dirty="0">
              <a:solidFill>
                <a:srgbClr val="181C24">
                  <a:alpha val="100000"/>
                </a:srgbClr>
              </a:solidFill>
              <a:latin typeface="IBM Plex Sans" panose="00000700000000000000" pitchFamily="2" charset="0"/>
            </a:endParaRPr>
          </a:p>
        </p:txBody>
      </p:sp>
      <p:pic>
        <p:nvPicPr>
          <p:cNvPr id="334"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29">
            <a:alphaModFix/>
          </a:blip>
          <a:stretch/>
        </p:blipFill>
        <p:spPr>
          <a:xfrm>
            <a:off x="4541519" y="2500769"/>
            <a:ext cx="2943225" cy="7067550"/>
          </a:xfrm>
          <a:prstGeom prst="rect">
            <a:avLst/>
          </a:prstGeom>
        </p:spPr>
      </p:pic>
      <p:sp>
        <p:nvSpPr>
          <p:cNvPr id="340" name="Primary Heading-1">
            <a:extLst>
              <a:ext uri="{FF2B5EF4-FFF2-40B4-BE49-F238E27FC236}">
                <a16:creationId xmlns:a16="http://schemas.microsoft.com/office/drawing/2014/main" id="{111B4A49-B930-4A89-A1CD-6CA2B3D95AED}"/>
              </a:ext>
            </a:extLst>
          </p:cNvPr>
          <p:cNvSpPr txBox="1"/>
          <p:nvPr/>
        </p:nvSpPr>
        <p:spPr>
          <a:xfrm>
            <a:off x="4743450" y="2940667"/>
            <a:ext cx="2381250" cy="706027"/>
          </a:xfrm>
          <a:prstGeom prst="rect">
            <a:avLst/>
          </a:prstGeom>
          <a:noFill/>
        </p:spPr>
        <p:txBody>
          <a:bodyPr vertOverflow="clip" horzOverflow="clip" wrap="square" lIns="0" tIns="0" rIns="0" bIns="0" rtlCol="0" anchor="t">
            <a:spAutoFit/>
          </a:bodyPr>
          <a:lstStyle/>
          <a:p>
            <a:pPr algn="ctr">
              <a:lnSpc>
                <a:spcPts val="2862"/>
              </a:lnSpc>
            </a:pPr>
            <a:r>
              <a:rPr lang="en-US" spc="-36" dirty="0">
                <a:solidFill>
                  <a:srgbClr val="181C24">
                    <a:alpha val="100000"/>
                  </a:srgbClr>
                </a:solidFill>
                <a:latin typeface="IBM Plex Serif SemiBold" panose="00000700000000000000" pitchFamily="2" charset="0"/>
              </a:rPr>
              <a:t>SQL Integration (Database Setup)</a:t>
            </a:r>
            <a:endParaRPr lang="en-US" sz="1800" spc="-36" dirty="0">
              <a:solidFill>
                <a:srgbClr val="181C24">
                  <a:alpha val="100000"/>
                </a:srgbClr>
              </a:solidFill>
              <a:latin typeface="IBM Plex Serif SemiBold" panose="00000700000000000000" pitchFamily="2" charset="0"/>
            </a:endParaRPr>
          </a:p>
        </p:txBody>
      </p:sp>
      <p:sp>
        <p:nvSpPr>
          <p:cNvPr id="342" name="Description of a primary heading-1">
            <a:extLst>
              <a:ext uri="{FF2B5EF4-FFF2-40B4-BE49-F238E27FC236}">
                <a16:creationId xmlns:a16="http://schemas.microsoft.com/office/drawing/2014/main" id="{111B4A49-B930-4A89-A1CD-6CA2B3D95AED}"/>
              </a:ext>
            </a:extLst>
          </p:cNvPr>
          <p:cNvSpPr txBox="1"/>
          <p:nvPr/>
        </p:nvSpPr>
        <p:spPr>
          <a:xfrm>
            <a:off x="4603550" y="4299186"/>
            <a:ext cx="2784847" cy="4473276"/>
          </a:xfrm>
          <a:prstGeom prst="rect">
            <a:avLst/>
          </a:prstGeom>
          <a:noFill/>
        </p:spPr>
        <p:txBody>
          <a:bodyPr vertOverflow="clip" horzOverflow="clip" wrap="square" lIns="0" tIns="0" rIns="0" bIns="0" rtlCol="0" anchor="t">
            <a:spAutoFit/>
          </a:bodyPr>
          <a:lstStyle/>
          <a:p>
            <a:pPr marL="285750" indent="-285750" algn="ctr">
              <a:lnSpc>
                <a:spcPts val="2736"/>
              </a:lnSpc>
              <a:buFont typeface="Arial" panose="020B0604020202020204" pitchFamily="34" charset="0"/>
              <a:buChar char="•"/>
            </a:pPr>
            <a:r>
              <a:rPr lang="en-US" spc="-18" dirty="0">
                <a:solidFill>
                  <a:srgbClr val="181C24">
                    <a:alpha val="100000"/>
                  </a:srgbClr>
                </a:solidFill>
                <a:latin typeface="IBM Plex Sans" panose="00000700000000000000" pitchFamily="2" charset="0"/>
              </a:rPr>
              <a:t>Load the cleaned Excel files into a SQL database under a well-structured schema.</a:t>
            </a:r>
          </a:p>
          <a:p>
            <a:pPr algn="ctr">
              <a:lnSpc>
                <a:spcPts val="2736"/>
              </a:lnSpc>
            </a:pPr>
            <a:endParaRPr lang="en-US" spc="-18" dirty="0">
              <a:solidFill>
                <a:srgbClr val="181C24">
                  <a:alpha val="100000"/>
                </a:srgbClr>
              </a:solidFill>
              <a:latin typeface="IBM Plex Sans" panose="00000700000000000000" pitchFamily="2" charset="0"/>
            </a:endParaRPr>
          </a:p>
          <a:p>
            <a:pPr marL="285750" indent="-285750" algn="ctr">
              <a:lnSpc>
                <a:spcPts val="2736"/>
              </a:lnSpc>
              <a:buFont typeface="Arial" panose="020B0604020202020204" pitchFamily="34" charset="0"/>
              <a:buChar char="•"/>
            </a:pPr>
            <a:r>
              <a:rPr lang="en-US" spc="-18" dirty="0">
                <a:solidFill>
                  <a:srgbClr val="181C24">
                    <a:alpha val="100000"/>
                  </a:srgbClr>
                </a:solidFill>
                <a:latin typeface="IBM Plex Sans" panose="00000700000000000000" pitchFamily="2" charset="0"/>
              </a:rPr>
              <a:t>Normalize the data to maintain integrity and avoid redundancy.</a:t>
            </a:r>
          </a:p>
          <a:p>
            <a:pPr algn="ctr">
              <a:lnSpc>
                <a:spcPts val="2736"/>
              </a:lnSpc>
            </a:pPr>
            <a:endParaRPr lang="en-US" spc="-18" dirty="0">
              <a:solidFill>
                <a:srgbClr val="181C24">
                  <a:alpha val="100000"/>
                </a:srgbClr>
              </a:solidFill>
              <a:latin typeface="IBM Plex Sans" panose="00000700000000000000" pitchFamily="2" charset="0"/>
            </a:endParaRPr>
          </a:p>
          <a:p>
            <a:pPr marL="285750" indent="-285750" algn="ctr">
              <a:lnSpc>
                <a:spcPts val="2736"/>
              </a:lnSpc>
              <a:buFont typeface="Arial" panose="020B0604020202020204" pitchFamily="34" charset="0"/>
              <a:buChar char="•"/>
            </a:pPr>
            <a:r>
              <a:rPr lang="en-US" spc="-18" dirty="0">
                <a:solidFill>
                  <a:srgbClr val="181C24">
                    <a:alpha val="100000"/>
                  </a:srgbClr>
                </a:solidFill>
                <a:latin typeface="IBM Plex Sans" panose="00000700000000000000" pitchFamily="2" charset="0"/>
              </a:rPr>
              <a:t>Establish primary and foreign key relationships to ensure referential integrity.</a:t>
            </a:r>
            <a:endParaRPr lang="en-US" sz="1800" spc="-18" dirty="0">
              <a:solidFill>
                <a:srgbClr val="181C24">
                  <a:alpha val="100000"/>
                </a:srgbClr>
              </a:solidFill>
              <a:latin typeface="IBM Plex Sans" panose="00000700000000000000" pitchFamily="2" charset="0"/>
            </a:endParaRPr>
          </a:p>
        </p:txBody>
      </p:sp>
      <p:pic>
        <p:nvPicPr>
          <p:cNvPr id="344"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30">
            <a:alphaModFix/>
          </a:blip>
          <a:stretch/>
        </p:blipFill>
        <p:spPr>
          <a:xfrm>
            <a:off x="7673131" y="2514600"/>
            <a:ext cx="2943225" cy="7067550"/>
          </a:xfrm>
          <a:prstGeom prst="rect">
            <a:avLst/>
          </a:prstGeom>
        </p:spPr>
      </p:pic>
      <p:pic>
        <p:nvPicPr>
          <p:cNvPr id="346"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31">
            <a:alphaModFix/>
          </a:blip>
          <a:stretch/>
        </p:blipFill>
        <p:spPr>
          <a:xfrm>
            <a:off x="7978045" y="2819400"/>
            <a:ext cx="2333625" cy="2695575"/>
          </a:xfrm>
          <a:prstGeom prst="rect">
            <a:avLst/>
          </a:prstGeom>
          <a:effectLst>
            <a:outerShdw blurRad="114300" dir="2700000" algn="ctr" rotWithShape="0">
              <a:srgbClr val="000000">
                <a:alpha val="40000"/>
              </a:srgbClr>
            </a:outerShdw>
          </a:effectLst>
        </p:spPr>
      </p:pic>
      <p:sp>
        <p:nvSpPr>
          <p:cNvPr id="350" name="Primary Heading-2">
            <a:extLst>
              <a:ext uri="{FF2B5EF4-FFF2-40B4-BE49-F238E27FC236}">
                <a16:creationId xmlns:a16="http://schemas.microsoft.com/office/drawing/2014/main" id="{111B4A49-B930-4A89-A1CD-6CA2B3D95AED}"/>
              </a:ext>
            </a:extLst>
          </p:cNvPr>
          <p:cNvSpPr txBox="1"/>
          <p:nvPr/>
        </p:nvSpPr>
        <p:spPr>
          <a:xfrm>
            <a:off x="8012773" y="2989209"/>
            <a:ext cx="2381250" cy="1077924"/>
          </a:xfrm>
          <a:prstGeom prst="rect">
            <a:avLst/>
          </a:prstGeom>
          <a:noFill/>
        </p:spPr>
        <p:txBody>
          <a:bodyPr vertOverflow="clip" horzOverflow="clip" wrap="square" lIns="0" tIns="0" rIns="0" bIns="0" rtlCol="0" anchor="t">
            <a:spAutoFit/>
          </a:bodyPr>
          <a:lstStyle/>
          <a:p>
            <a:pPr algn="ctr">
              <a:lnSpc>
                <a:spcPts val="2862"/>
              </a:lnSpc>
            </a:pPr>
            <a:r>
              <a:rPr lang="en-US" spc="-36" dirty="0">
                <a:solidFill>
                  <a:srgbClr val="181C24">
                    <a:alpha val="100000"/>
                  </a:srgbClr>
                </a:solidFill>
                <a:latin typeface="IBM Plex Serif SemiBold" panose="00000700000000000000" pitchFamily="2" charset="0"/>
              </a:rPr>
              <a:t>BI Tool Connection (Data Modeling)</a:t>
            </a:r>
          </a:p>
          <a:p>
            <a:pPr algn="ctr">
              <a:lnSpc>
                <a:spcPts val="2862"/>
              </a:lnSpc>
            </a:pPr>
            <a:endParaRPr lang="en-US" sz="1800" spc="-36" dirty="0">
              <a:solidFill>
                <a:srgbClr val="181C24">
                  <a:alpha val="100000"/>
                </a:srgbClr>
              </a:solidFill>
              <a:latin typeface="IBM Plex Serif SemiBold" panose="00000700000000000000" pitchFamily="2" charset="0"/>
            </a:endParaRPr>
          </a:p>
        </p:txBody>
      </p:sp>
      <p:sp>
        <p:nvSpPr>
          <p:cNvPr id="352" name="Description of a primary heading-2">
            <a:extLst>
              <a:ext uri="{FF2B5EF4-FFF2-40B4-BE49-F238E27FC236}">
                <a16:creationId xmlns:a16="http://schemas.microsoft.com/office/drawing/2014/main" id="{111B4A49-B930-4A89-A1CD-6CA2B3D95AED}"/>
              </a:ext>
            </a:extLst>
          </p:cNvPr>
          <p:cNvSpPr txBox="1"/>
          <p:nvPr/>
        </p:nvSpPr>
        <p:spPr>
          <a:xfrm>
            <a:off x="7761956" y="4301945"/>
            <a:ext cx="2854247" cy="4473276"/>
          </a:xfrm>
          <a:prstGeom prst="rect">
            <a:avLst/>
          </a:prstGeom>
          <a:noFill/>
        </p:spPr>
        <p:txBody>
          <a:bodyPr vertOverflow="clip" horzOverflow="clip" wrap="square" lIns="0" tIns="0" rIns="0" bIns="0" rtlCol="0" anchor="t">
            <a:spAutoFit/>
          </a:bodyPr>
          <a:lstStyle/>
          <a:p>
            <a:pPr marL="285750" indent="-285750" algn="ctr">
              <a:lnSpc>
                <a:spcPts val="2736"/>
              </a:lnSpc>
              <a:buFont typeface="Arial" panose="020B0604020202020204" pitchFamily="34" charset="0"/>
              <a:buChar char="•"/>
            </a:pPr>
            <a:r>
              <a:rPr lang="en-US" spc="-18" dirty="0">
                <a:solidFill>
                  <a:srgbClr val="181C24">
                    <a:alpha val="100000"/>
                  </a:srgbClr>
                </a:solidFill>
                <a:latin typeface="IBM Plex Sans" panose="00000700000000000000" pitchFamily="2" charset="0"/>
              </a:rPr>
              <a:t>Connect the SQL database to Tableau and Power BI.</a:t>
            </a:r>
          </a:p>
          <a:p>
            <a:pPr algn="ctr">
              <a:lnSpc>
                <a:spcPts val="2736"/>
              </a:lnSpc>
            </a:pPr>
            <a:endParaRPr lang="en-US" spc="-18" dirty="0">
              <a:solidFill>
                <a:srgbClr val="181C24">
                  <a:alpha val="100000"/>
                </a:srgbClr>
              </a:solidFill>
              <a:latin typeface="IBM Plex Sans" panose="00000700000000000000" pitchFamily="2" charset="0"/>
            </a:endParaRPr>
          </a:p>
          <a:p>
            <a:pPr marL="285750" indent="-285750" algn="ctr">
              <a:lnSpc>
                <a:spcPts val="2736"/>
              </a:lnSpc>
              <a:buFont typeface="Arial" panose="020B0604020202020204" pitchFamily="34" charset="0"/>
              <a:buChar char="•"/>
            </a:pPr>
            <a:r>
              <a:rPr lang="en-US" spc="-18" dirty="0">
                <a:solidFill>
                  <a:srgbClr val="181C24">
                    <a:alpha val="100000"/>
                  </a:srgbClr>
                </a:solidFill>
                <a:latin typeface="IBM Plex Sans" panose="00000700000000000000" pitchFamily="2" charset="0"/>
              </a:rPr>
              <a:t>Build a comprehensive data model with necessary joins and relationships.</a:t>
            </a:r>
          </a:p>
          <a:p>
            <a:pPr marL="285750" indent="-285750" algn="ctr">
              <a:lnSpc>
                <a:spcPts val="2736"/>
              </a:lnSpc>
              <a:buFont typeface="Arial" panose="020B0604020202020204" pitchFamily="34" charset="0"/>
              <a:buChar char="•"/>
            </a:pPr>
            <a:endParaRPr lang="en-US" spc="-18" dirty="0">
              <a:solidFill>
                <a:srgbClr val="181C24">
                  <a:alpha val="100000"/>
                </a:srgbClr>
              </a:solidFill>
              <a:latin typeface="IBM Plex Sans" panose="00000700000000000000" pitchFamily="2" charset="0"/>
            </a:endParaRPr>
          </a:p>
          <a:p>
            <a:pPr marL="285750" indent="-285750" algn="ctr">
              <a:lnSpc>
                <a:spcPts val="2736"/>
              </a:lnSpc>
              <a:buFont typeface="Arial" panose="020B0604020202020204" pitchFamily="34" charset="0"/>
              <a:buChar char="•"/>
            </a:pPr>
            <a:r>
              <a:rPr lang="en-US" spc="-18" dirty="0">
                <a:solidFill>
                  <a:srgbClr val="181C24">
                    <a:alpha val="100000"/>
                  </a:srgbClr>
                </a:solidFill>
                <a:latin typeface="IBM Plex Sans" panose="00000700000000000000" pitchFamily="2" charset="0"/>
              </a:rPr>
              <a:t>Optimize the model for performance by indexing and aggregating data where required.</a:t>
            </a:r>
            <a:endParaRPr lang="en-US" sz="1800" spc="-18" dirty="0">
              <a:solidFill>
                <a:srgbClr val="181C24">
                  <a:alpha val="100000"/>
                </a:srgbClr>
              </a:solidFill>
              <a:latin typeface="IBM Plex Sans" panose="00000700000000000000" pitchFamily="2" charset="0"/>
            </a:endParaRPr>
          </a:p>
        </p:txBody>
      </p:sp>
      <p:pic>
        <p:nvPicPr>
          <p:cNvPr id="354"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32">
            <a:alphaModFix/>
          </a:blip>
          <a:stretch/>
        </p:blipFill>
        <p:spPr>
          <a:xfrm>
            <a:off x="10804922" y="2514600"/>
            <a:ext cx="2943225" cy="7067550"/>
          </a:xfrm>
          <a:prstGeom prst="rect">
            <a:avLst/>
          </a:prstGeom>
        </p:spPr>
      </p:pic>
      <p:sp>
        <p:nvSpPr>
          <p:cNvPr id="360" name="Primary Heading-3">
            <a:extLst>
              <a:ext uri="{FF2B5EF4-FFF2-40B4-BE49-F238E27FC236}">
                <a16:creationId xmlns:a16="http://schemas.microsoft.com/office/drawing/2014/main" id="{111B4A49-B930-4A89-A1CD-6CA2B3D95AED}"/>
              </a:ext>
            </a:extLst>
          </p:cNvPr>
          <p:cNvSpPr txBox="1"/>
          <p:nvPr/>
        </p:nvSpPr>
        <p:spPr>
          <a:xfrm>
            <a:off x="11109865" y="3023776"/>
            <a:ext cx="2381250" cy="733425"/>
          </a:xfrm>
          <a:prstGeom prst="rect">
            <a:avLst/>
          </a:prstGeom>
          <a:noFill/>
        </p:spPr>
        <p:txBody>
          <a:bodyPr vertOverflow="clip" horzOverflow="clip" wrap="square" lIns="0" tIns="0" rIns="0" bIns="0" rtlCol="0" anchor="t">
            <a:spAutoFit/>
          </a:bodyPr>
          <a:lstStyle/>
          <a:p>
            <a:pPr algn="ctr">
              <a:lnSpc>
                <a:spcPts val="2862"/>
              </a:lnSpc>
            </a:pPr>
            <a:r>
              <a:rPr lang="en-US" spc="-36" dirty="0">
                <a:solidFill>
                  <a:srgbClr val="181C24">
                    <a:alpha val="100000"/>
                  </a:srgbClr>
                </a:solidFill>
                <a:latin typeface="IBM Plex Serif SemiBold" panose="00000700000000000000" pitchFamily="2" charset="0"/>
              </a:rPr>
              <a:t>Dashboard Development</a:t>
            </a:r>
            <a:endParaRPr lang="en-US" sz="1800" spc="-36" dirty="0">
              <a:solidFill>
                <a:srgbClr val="181C24">
                  <a:alpha val="100000"/>
                </a:srgbClr>
              </a:solidFill>
              <a:latin typeface="IBM Plex Serif SemiBold" panose="00000700000000000000" pitchFamily="2" charset="0"/>
            </a:endParaRPr>
          </a:p>
        </p:txBody>
      </p:sp>
      <p:sp>
        <p:nvSpPr>
          <p:cNvPr id="362" name="Description of a primary heading-3">
            <a:extLst>
              <a:ext uri="{FF2B5EF4-FFF2-40B4-BE49-F238E27FC236}">
                <a16:creationId xmlns:a16="http://schemas.microsoft.com/office/drawing/2014/main" id="{111B4A49-B930-4A89-A1CD-6CA2B3D95AED}"/>
              </a:ext>
            </a:extLst>
          </p:cNvPr>
          <p:cNvSpPr txBox="1"/>
          <p:nvPr/>
        </p:nvSpPr>
        <p:spPr>
          <a:xfrm>
            <a:off x="10906888" y="4301945"/>
            <a:ext cx="2632757" cy="4473276"/>
          </a:xfrm>
          <a:prstGeom prst="rect">
            <a:avLst/>
          </a:prstGeom>
          <a:noFill/>
        </p:spPr>
        <p:txBody>
          <a:bodyPr vertOverflow="clip" horzOverflow="clip" wrap="square" lIns="0" tIns="0" rIns="0" bIns="0" rtlCol="0" anchor="t">
            <a:spAutoFit/>
          </a:bodyPr>
          <a:lstStyle/>
          <a:p>
            <a:pPr marL="285750" indent="-285750" algn="ctr">
              <a:lnSpc>
                <a:spcPts val="2736"/>
              </a:lnSpc>
              <a:buFont typeface="Arial" panose="020B0604020202020204" pitchFamily="34" charset="0"/>
              <a:buChar char="•"/>
            </a:pPr>
            <a:r>
              <a:rPr lang="en-US" spc="-18" dirty="0">
                <a:solidFill>
                  <a:srgbClr val="181C24">
                    <a:alpha val="100000"/>
                  </a:srgbClr>
                </a:solidFill>
                <a:latin typeface="IBM Plex Sans" panose="00000700000000000000" pitchFamily="2" charset="0"/>
              </a:rPr>
              <a:t>Design interactive dashboards in Tableau and Power BI.</a:t>
            </a:r>
          </a:p>
          <a:p>
            <a:pPr algn="ctr">
              <a:lnSpc>
                <a:spcPts val="2736"/>
              </a:lnSpc>
            </a:pPr>
            <a:endParaRPr lang="en-US" spc="-18" dirty="0">
              <a:solidFill>
                <a:srgbClr val="181C24">
                  <a:alpha val="100000"/>
                </a:srgbClr>
              </a:solidFill>
              <a:latin typeface="IBM Plex Sans" panose="00000700000000000000" pitchFamily="2" charset="0"/>
            </a:endParaRPr>
          </a:p>
          <a:p>
            <a:pPr marL="285750" indent="-285750" algn="ctr">
              <a:lnSpc>
                <a:spcPts val="2736"/>
              </a:lnSpc>
              <a:buFont typeface="Arial" panose="020B0604020202020204" pitchFamily="34" charset="0"/>
              <a:buChar char="•"/>
            </a:pPr>
            <a:r>
              <a:rPr lang="en-US" spc="-18" dirty="0">
                <a:solidFill>
                  <a:srgbClr val="181C24">
                    <a:alpha val="100000"/>
                  </a:srgbClr>
                </a:solidFill>
                <a:latin typeface="IBM Plex Sans" panose="00000700000000000000" pitchFamily="2" charset="0"/>
              </a:rPr>
              <a:t>Ensure a user-friendly interface with filters, drill-throughs, and tooltips.</a:t>
            </a:r>
          </a:p>
          <a:p>
            <a:pPr algn="ctr">
              <a:lnSpc>
                <a:spcPts val="2736"/>
              </a:lnSpc>
            </a:pPr>
            <a:endParaRPr lang="en-US" spc="-18" dirty="0">
              <a:solidFill>
                <a:srgbClr val="181C24">
                  <a:alpha val="100000"/>
                </a:srgbClr>
              </a:solidFill>
              <a:latin typeface="IBM Plex Sans" panose="00000700000000000000" pitchFamily="2" charset="0"/>
            </a:endParaRPr>
          </a:p>
          <a:p>
            <a:pPr marL="285750" indent="-285750" algn="ctr">
              <a:lnSpc>
                <a:spcPts val="2736"/>
              </a:lnSpc>
              <a:buFont typeface="Arial" panose="020B0604020202020204" pitchFamily="34" charset="0"/>
              <a:buChar char="•"/>
            </a:pPr>
            <a:r>
              <a:rPr lang="en-US" spc="-18" dirty="0">
                <a:solidFill>
                  <a:srgbClr val="181C24">
                    <a:alpha val="100000"/>
                  </a:srgbClr>
                </a:solidFill>
                <a:latin typeface="IBM Plex Sans" panose="00000700000000000000" pitchFamily="2" charset="0"/>
              </a:rPr>
              <a:t>Incorporate advanced analytics, such as trend analysis and forecasting.</a:t>
            </a:r>
            <a:endParaRPr lang="en-US" sz="1800" spc="-18" dirty="0">
              <a:solidFill>
                <a:srgbClr val="181C24">
                  <a:alpha val="100000"/>
                </a:srgbClr>
              </a:solidFill>
              <a:latin typeface="IBM Plex Sans" panose="00000700000000000000" pitchFamily="2" charset="0"/>
            </a:endParaRPr>
          </a:p>
        </p:txBody>
      </p:sp>
      <p:pic>
        <p:nvPicPr>
          <p:cNvPr id="364"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33">
            <a:alphaModFix/>
          </a:blip>
          <a:stretch/>
        </p:blipFill>
        <p:spPr>
          <a:xfrm>
            <a:off x="13936866" y="2514600"/>
            <a:ext cx="2943225" cy="7067550"/>
          </a:xfrm>
          <a:prstGeom prst="rect">
            <a:avLst/>
          </a:prstGeom>
        </p:spPr>
      </p:pic>
      <p:pic>
        <p:nvPicPr>
          <p:cNvPr id="366"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31">
            <a:alphaModFix/>
          </a:blip>
          <a:stretch/>
        </p:blipFill>
        <p:spPr>
          <a:xfrm>
            <a:off x="14241685" y="2819400"/>
            <a:ext cx="2333625" cy="2695575"/>
          </a:xfrm>
          <a:prstGeom prst="rect">
            <a:avLst/>
          </a:prstGeom>
          <a:effectLst>
            <a:outerShdw blurRad="114300" dir="2700000" algn="ctr" rotWithShape="0">
              <a:srgbClr val="000000">
                <a:alpha val="40000"/>
              </a:srgbClr>
            </a:outerShdw>
          </a:effectLst>
        </p:spPr>
      </p:pic>
      <p:sp>
        <p:nvSpPr>
          <p:cNvPr id="370" name="Primary Heading-4">
            <a:extLst>
              <a:ext uri="{FF2B5EF4-FFF2-40B4-BE49-F238E27FC236}">
                <a16:creationId xmlns:a16="http://schemas.microsoft.com/office/drawing/2014/main" id="{111B4A49-B930-4A89-A1CD-6CA2B3D95AED}"/>
              </a:ext>
            </a:extLst>
          </p:cNvPr>
          <p:cNvSpPr txBox="1"/>
          <p:nvPr/>
        </p:nvSpPr>
        <p:spPr>
          <a:xfrm>
            <a:off x="14274032" y="3056235"/>
            <a:ext cx="2381250" cy="733425"/>
          </a:xfrm>
          <a:prstGeom prst="rect">
            <a:avLst/>
          </a:prstGeom>
          <a:noFill/>
        </p:spPr>
        <p:txBody>
          <a:bodyPr vertOverflow="clip" horzOverflow="clip" wrap="square" lIns="0" tIns="0" rIns="0" bIns="0" rtlCol="0" anchor="t">
            <a:spAutoFit/>
          </a:bodyPr>
          <a:lstStyle/>
          <a:p>
            <a:pPr algn="ctr">
              <a:lnSpc>
                <a:spcPts val="2862"/>
              </a:lnSpc>
            </a:pPr>
            <a:r>
              <a:rPr lang="en-US" spc="-36" dirty="0">
                <a:solidFill>
                  <a:srgbClr val="181C24">
                    <a:alpha val="100000"/>
                  </a:srgbClr>
                </a:solidFill>
                <a:latin typeface="IBM Plex Serif SemiBold" panose="00000700000000000000" pitchFamily="2" charset="0"/>
              </a:rPr>
              <a:t>Quality Assurance (QA &amp; Validation)</a:t>
            </a:r>
            <a:endParaRPr lang="en-US" sz="1800" spc="-36" dirty="0">
              <a:solidFill>
                <a:srgbClr val="181C24">
                  <a:alpha val="100000"/>
                </a:srgbClr>
              </a:solidFill>
              <a:latin typeface="IBM Plex Serif SemiBold" panose="00000700000000000000" pitchFamily="2" charset="0"/>
            </a:endParaRPr>
          </a:p>
        </p:txBody>
      </p:sp>
      <p:sp>
        <p:nvSpPr>
          <p:cNvPr id="372" name="Description of a primary heading-4">
            <a:extLst>
              <a:ext uri="{FF2B5EF4-FFF2-40B4-BE49-F238E27FC236}">
                <a16:creationId xmlns:a16="http://schemas.microsoft.com/office/drawing/2014/main" id="{111B4A49-B930-4A89-A1CD-6CA2B3D95AED}"/>
              </a:ext>
            </a:extLst>
          </p:cNvPr>
          <p:cNvSpPr txBox="1"/>
          <p:nvPr/>
        </p:nvSpPr>
        <p:spPr>
          <a:xfrm>
            <a:off x="14101591" y="4342540"/>
            <a:ext cx="2553691" cy="4819524"/>
          </a:xfrm>
          <a:prstGeom prst="rect">
            <a:avLst/>
          </a:prstGeom>
          <a:noFill/>
        </p:spPr>
        <p:txBody>
          <a:bodyPr vertOverflow="clip" horzOverflow="clip" wrap="square" lIns="0" tIns="0" rIns="0" bIns="0" rtlCol="0" anchor="t">
            <a:spAutoFit/>
          </a:bodyPr>
          <a:lstStyle/>
          <a:p>
            <a:pPr marL="285750" indent="-285750" algn="ctr">
              <a:lnSpc>
                <a:spcPts val="2736"/>
              </a:lnSpc>
              <a:buFont typeface="Arial" panose="020B0604020202020204" pitchFamily="34" charset="0"/>
              <a:buChar char="•"/>
            </a:pPr>
            <a:r>
              <a:rPr lang="en-US" spc="-18" dirty="0">
                <a:solidFill>
                  <a:srgbClr val="181C24">
                    <a:alpha val="100000"/>
                  </a:srgbClr>
                </a:solidFill>
                <a:latin typeface="IBM Plex Sans" panose="00000700000000000000" pitchFamily="2" charset="0"/>
              </a:rPr>
              <a:t>Compare database records with dashboard visuals to ensure data accuracy.</a:t>
            </a:r>
          </a:p>
          <a:p>
            <a:pPr algn="ctr">
              <a:lnSpc>
                <a:spcPts val="2736"/>
              </a:lnSpc>
            </a:pPr>
            <a:endParaRPr lang="en-US" spc="-18" dirty="0">
              <a:solidFill>
                <a:srgbClr val="181C24">
                  <a:alpha val="100000"/>
                </a:srgbClr>
              </a:solidFill>
              <a:latin typeface="IBM Plex Sans" panose="00000700000000000000" pitchFamily="2" charset="0"/>
            </a:endParaRPr>
          </a:p>
          <a:p>
            <a:pPr marL="285750" indent="-285750" algn="ctr">
              <a:lnSpc>
                <a:spcPts val="2736"/>
              </a:lnSpc>
              <a:buFont typeface="Arial" panose="020B0604020202020204" pitchFamily="34" charset="0"/>
              <a:buChar char="•"/>
            </a:pPr>
            <a:r>
              <a:rPr lang="en-US" spc="-18" dirty="0">
                <a:solidFill>
                  <a:srgbClr val="181C24">
                    <a:alpha val="100000"/>
                  </a:srgbClr>
                </a:solidFill>
                <a:latin typeface="IBM Plex Sans" panose="00000700000000000000" pitchFamily="2" charset="0"/>
              </a:rPr>
              <a:t>Perform end-to-end testing of calculations and relationships.</a:t>
            </a:r>
          </a:p>
          <a:p>
            <a:pPr algn="ctr">
              <a:lnSpc>
                <a:spcPts val="2736"/>
              </a:lnSpc>
            </a:pPr>
            <a:endParaRPr lang="en-US" spc="-18" dirty="0">
              <a:solidFill>
                <a:srgbClr val="181C24">
                  <a:alpha val="100000"/>
                </a:srgbClr>
              </a:solidFill>
              <a:latin typeface="IBM Plex Sans" panose="00000700000000000000" pitchFamily="2" charset="0"/>
            </a:endParaRPr>
          </a:p>
          <a:p>
            <a:pPr marL="285750" indent="-285750" algn="ctr">
              <a:lnSpc>
                <a:spcPts val="2736"/>
              </a:lnSpc>
              <a:buFont typeface="Arial" panose="020B0604020202020204" pitchFamily="34" charset="0"/>
              <a:buChar char="•"/>
            </a:pPr>
            <a:r>
              <a:rPr lang="en-US" spc="-18" dirty="0">
                <a:solidFill>
                  <a:srgbClr val="181C24">
                    <a:alpha val="100000"/>
                  </a:srgbClr>
                </a:solidFill>
                <a:latin typeface="IBM Plex Sans" panose="00000700000000000000" pitchFamily="2" charset="0"/>
              </a:rPr>
              <a:t>Validate against business requirements and make necessary improvements.</a:t>
            </a:r>
            <a:endParaRPr lang="en-US" sz="1800" spc="-18" dirty="0">
              <a:solidFill>
                <a:srgbClr val="181C24">
                  <a:alpha val="100000"/>
                </a:srgbClr>
              </a:solidFill>
              <a:latin typeface="IBM Plex Sans" panose="00000700000000000000" pitchFamily="2" charset="0"/>
            </a:endParaRPr>
          </a:p>
        </p:txBody>
      </p:sp>
      <p:sp>
        <p:nvSpPr>
          <p:cNvPr id="374" name="Click here to edit title-426">
            <a:extLst>
              <a:ext uri="{FF2B5EF4-FFF2-40B4-BE49-F238E27FC236}">
                <a16:creationId xmlns:a16="http://schemas.microsoft.com/office/drawing/2014/main" id="{111B4A49-B930-4A89-A1CD-6CA2B3D95AED}"/>
              </a:ext>
            </a:extLst>
          </p:cNvPr>
          <p:cNvSpPr txBox="1"/>
          <p:nvPr/>
        </p:nvSpPr>
        <p:spPr>
          <a:xfrm>
            <a:off x="1409700" y="993172"/>
            <a:ext cx="15516225" cy="638445"/>
          </a:xfrm>
          <a:prstGeom prst="rect">
            <a:avLst/>
          </a:prstGeom>
          <a:noFill/>
        </p:spPr>
        <p:txBody>
          <a:bodyPr vertOverflow="clip" horzOverflow="clip" wrap="square" lIns="0" tIns="0" rIns="0" bIns="0" rtlCol="0" anchor="t">
            <a:spAutoFit/>
          </a:bodyPr>
          <a:lstStyle/>
          <a:p>
            <a:pPr algn="ctr">
              <a:lnSpc>
                <a:spcPts val="5292"/>
              </a:lnSpc>
            </a:pPr>
            <a:r>
              <a:rPr lang="en-US" sz="4200" spc="-84" dirty="0">
                <a:solidFill>
                  <a:srgbClr val="181C24">
                    <a:alpha val="100000"/>
                  </a:srgbClr>
                </a:solidFill>
                <a:latin typeface="IBM Plex Serif SemiBold" panose="00000700000000000000" pitchFamily="2" charset="0"/>
              </a:rPr>
              <a:t>Project Steps for CRM Data Analytics</a:t>
            </a:r>
          </a:p>
        </p:txBody>
      </p:sp>
      <p:sp>
        <p:nvSpPr>
          <p:cNvPr id="376" name="Click here to edit label-482">
            <a:extLst>
              <a:ext uri="{FF2B5EF4-FFF2-40B4-BE49-F238E27FC236}">
                <a16:creationId xmlns:a16="http://schemas.microsoft.com/office/drawing/2014/main" id="{111B4A49-B930-4A89-A1CD-6CA2B3D95AED}"/>
              </a:ext>
            </a:extLst>
          </p:cNvPr>
          <p:cNvSpPr txBox="1"/>
          <p:nvPr/>
        </p:nvSpPr>
        <p:spPr>
          <a:xfrm>
            <a:off x="1409700" y="647700"/>
            <a:ext cx="15516225" cy="270202"/>
          </a:xfrm>
          <a:prstGeom prst="rect">
            <a:avLst/>
          </a:prstGeom>
          <a:noFill/>
        </p:spPr>
        <p:txBody>
          <a:bodyPr vertOverflow="clip" horzOverflow="clip" wrap="square" lIns="0" tIns="0" rIns="0" bIns="0" rtlCol="0" anchor="t">
            <a:spAutoFit/>
          </a:bodyPr>
          <a:lstStyle/>
          <a:p>
            <a:pPr algn="ctr">
              <a:lnSpc>
                <a:spcPts val="2196"/>
              </a:lnSpc>
            </a:pPr>
            <a:r>
              <a:rPr lang="en-US" sz="1800" b="1" spc="180" dirty="0">
                <a:solidFill>
                  <a:srgbClr val="6E7177">
                    <a:alpha val="100000"/>
                  </a:srgbClr>
                </a:solidFill>
                <a:latin typeface="IBM Plex Sans" panose="00000700000000000000" pitchFamily="2" charset="0"/>
              </a:rPr>
              <a:t>PRESENTATION TOOLS</a:t>
            </a:r>
          </a:p>
        </p:txBody>
      </p:sp>
      <p:sp>
        <p:nvSpPr>
          <p:cNvPr id="378" name="Click here to edit subtitle-421">
            <a:extLst>
              <a:ext uri="{FF2B5EF4-FFF2-40B4-BE49-F238E27FC236}">
                <a16:creationId xmlns:a16="http://schemas.microsoft.com/office/drawing/2014/main" id="{111B4A49-B930-4A89-A1CD-6CA2B3D95AED}"/>
              </a:ext>
            </a:extLst>
          </p:cNvPr>
          <p:cNvSpPr txBox="1"/>
          <p:nvPr/>
        </p:nvSpPr>
        <p:spPr>
          <a:xfrm>
            <a:off x="1409700" y="1714500"/>
            <a:ext cx="15516225" cy="366511"/>
          </a:xfrm>
          <a:prstGeom prst="rect">
            <a:avLst/>
          </a:prstGeom>
          <a:noFill/>
        </p:spPr>
        <p:txBody>
          <a:bodyPr vertOverflow="clip" horzOverflow="clip" wrap="square" lIns="0" tIns="0" rIns="0" bIns="0" rtlCol="0" anchor="t">
            <a:spAutoFit/>
          </a:bodyPr>
          <a:lstStyle/>
          <a:p>
            <a:pPr algn="ctr">
              <a:lnSpc>
                <a:spcPts val="3108"/>
              </a:lnSpc>
            </a:pPr>
            <a:r>
              <a:rPr lang="en-US" sz="2100" spc="-21" dirty="0">
                <a:solidFill>
                  <a:srgbClr val="6E7177">
                    <a:alpha val="100000"/>
                  </a:srgbClr>
                </a:solidFill>
                <a:latin typeface="IBM Plex Sans" panose="00000700000000000000" pitchFamily="2" charset="0"/>
              </a:rPr>
              <a:t>Step-by-Step Workflow for Capstone Project</a:t>
            </a:r>
          </a:p>
        </p:txBody>
      </p:sp>
    </p:spTree>
    <p:extLst>
      <p:ext uri="{BB962C8B-B14F-4D97-AF65-F5344CB8AC3E}">
        <p14:creationId xmlns:p14="http://schemas.microsoft.com/office/powerpoint/2010/main" val="3648047976"/>
      </p:ext>
    </p:extLst>
  </p:cSld>
  <p:clrMapOvr>
    <a:masterClrMapping/>
  </p:clrMapOvr>
  <mc:AlternateContent xmlns:mc="http://schemas.openxmlformats.org/markup-compatibility/2006" xmlns:p14="http://schemas.microsoft.com/office/powerpoint/2010/main">
    <mc:Choice Requires="p14">
      <p:transition spd="med" p14:dur="700" advClick="0">
        <p:push dir="u"/>
      </p:transition>
    </mc:Choice>
    <mc:Fallback xmlns="">
      <p:transition spd="med" advClick="0">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accel="50000" decel="50000" fill="hold" nodeType="withEffect">
                                  <p:stCondLst>
                                    <p:cond delay="0"/>
                                  </p:stCondLst>
                                  <p:childTnLst>
                                    <p:set>
                                      <p:cBhvr>
                                        <p:cTn id="6" dur="1" fill="hold">
                                          <p:stCondLst>
                                            <p:cond delay="0"/>
                                          </p:stCondLst>
                                        </p:cTn>
                                        <p:tgtEl>
                                          <p:spTgt spid="316"/>
                                        </p:tgtEl>
                                        <p:attrNameLst>
                                          <p:attrName>style.visibility</p:attrName>
                                        </p:attrNameLst>
                                      </p:cBhvr>
                                      <p:to>
                                        <p:strVal val="visible"/>
                                      </p:to>
                                    </p:set>
                                    <p:animEffect transition="in" filter="fade">
                                      <p:cBhvr>
                                        <p:cTn id="7" dur="1200"/>
                                        <p:tgtEl>
                                          <p:spTgt spid="316"/>
                                        </p:tgtEl>
                                      </p:cBhvr>
                                    </p:animEffect>
                                  </p:childTnLst>
                                </p:cTn>
                              </p:par>
                              <p:par>
                                <p:cTn id="8" presetID="64" presetClass="path" presetSubtype="0" accel="50000" decel="50000" fill="hold" nodeType="withEffect">
                                  <p:stCondLst>
                                    <p:cond delay="0"/>
                                  </p:stCondLst>
                                  <p:childTnLst>
                                    <p:animMotion origin="layout" path="M 0 0.074074075 L 0 0 E" pathEditMode="relative" ptsTypes="">
                                      <p:cBhvr>
                                        <p:cTn id="9" dur="1200" fill="hold"/>
                                        <p:tgtEl>
                                          <p:spTgt spid="316"/>
                                        </p:tgtEl>
                                        <p:attrNameLst>
                                          <p:attrName>ppt_x</p:attrName>
                                          <p:attrName>ppt_y</p:attrName>
                                        </p:attrNameLst>
                                      </p:cBhvr>
                                    </p:animMotion>
                                  </p:childTnLst>
                                </p:cTn>
                              </p:par>
                              <p:par>
                                <p:cTn id="10" presetID="10" presetClass="entr" presetSubtype="0" accel="50000" decel="50000" fill="hold" nodeType="withEffect">
                                  <p:stCondLst>
                                    <p:cond delay="0"/>
                                  </p:stCondLst>
                                  <p:childTnLst>
                                    <p:set>
                                      <p:cBhvr>
                                        <p:cTn id="11" dur="1" fill="hold">
                                          <p:stCondLst>
                                            <p:cond delay="0"/>
                                          </p:stCondLst>
                                        </p:cTn>
                                        <p:tgtEl>
                                          <p:spTgt spid="318"/>
                                        </p:tgtEl>
                                        <p:attrNameLst>
                                          <p:attrName>style.visibility</p:attrName>
                                        </p:attrNameLst>
                                      </p:cBhvr>
                                      <p:to>
                                        <p:strVal val="visible"/>
                                      </p:to>
                                    </p:set>
                                    <p:animEffect transition="in" filter="fade">
                                      <p:cBhvr>
                                        <p:cTn id="12" dur="1200"/>
                                        <p:tgtEl>
                                          <p:spTgt spid="318"/>
                                        </p:tgtEl>
                                      </p:cBhvr>
                                    </p:animEffect>
                                  </p:childTnLst>
                                </p:cTn>
                              </p:par>
                              <p:par>
                                <p:cTn id="13" presetID="64" presetClass="path" presetSubtype="0" accel="50000" decel="50000" fill="hold" nodeType="withEffect">
                                  <p:stCondLst>
                                    <p:cond delay="0"/>
                                  </p:stCondLst>
                                  <p:childTnLst>
                                    <p:animMotion origin="layout" path="M 1.3033549E-06 0.074074075 L 1.3033549E-06 0 E" pathEditMode="relative" ptsTypes="">
                                      <p:cBhvr>
                                        <p:cTn id="14" dur="1200" fill="hold"/>
                                        <p:tgtEl>
                                          <p:spTgt spid="318"/>
                                        </p:tgtEl>
                                        <p:attrNameLst>
                                          <p:attrName>ppt_x</p:attrName>
                                          <p:attrName>ppt_y</p:attrName>
                                        </p:attrNameLst>
                                      </p:cBhvr>
                                    </p:animMotion>
                                  </p:childTnLst>
                                </p:cTn>
                              </p:par>
                              <p:par>
                                <p:cTn id="15" presetID="10" presetClass="entr" presetSubtype="0" accel="50000" decel="50000" fill="hold" nodeType="withEffect">
                                  <p:stCondLst>
                                    <p:cond delay="0"/>
                                  </p:stCondLst>
                                  <p:childTnLst>
                                    <p:set>
                                      <p:cBhvr>
                                        <p:cTn id="16" dur="1" fill="hold">
                                          <p:stCondLst>
                                            <p:cond delay="0"/>
                                          </p:stCondLst>
                                        </p:cTn>
                                        <p:tgtEl>
                                          <p:spTgt spid="320"/>
                                        </p:tgtEl>
                                        <p:attrNameLst>
                                          <p:attrName>style.visibility</p:attrName>
                                        </p:attrNameLst>
                                      </p:cBhvr>
                                      <p:to>
                                        <p:strVal val="visible"/>
                                      </p:to>
                                    </p:set>
                                    <p:animEffect transition="in" filter="fade">
                                      <p:cBhvr>
                                        <p:cTn id="17" dur="1200"/>
                                        <p:tgtEl>
                                          <p:spTgt spid="320"/>
                                        </p:tgtEl>
                                      </p:cBhvr>
                                    </p:animEffect>
                                  </p:childTnLst>
                                </p:cTn>
                              </p:par>
                              <p:par>
                                <p:cTn id="18" presetID="64" presetClass="path" presetSubtype="0" accel="50000" decel="50000" fill="hold" nodeType="withEffect">
                                  <p:stCondLst>
                                    <p:cond delay="0"/>
                                  </p:stCondLst>
                                  <p:childTnLst>
                                    <p:animMotion origin="layout" path="M 0 0.074074075 L 0 0 E" pathEditMode="relative" ptsTypes="">
                                      <p:cBhvr>
                                        <p:cTn id="19" dur="1200" fill="hold"/>
                                        <p:tgtEl>
                                          <p:spTgt spid="320"/>
                                        </p:tgtEl>
                                        <p:attrNameLst>
                                          <p:attrName>ppt_x</p:attrName>
                                          <p:attrName>ppt_y</p:attrName>
                                        </p:attrNameLst>
                                      </p:cBhvr>
                                    </p:animMotion>
                                  </p:childTnLst>
                                </p:cTn>
                              </p:par>
                              <p:par>
                                <p:cTn id="20" presetID="10" presetClass="entr" presetSubtype="0" accel="50000" decel="50000" fill="hold" nodeType="withEffect">
                                  <p:stCondLst>
                                    <p:cond delay="0"/>
                                  </p:stCondLst>
                                  <p:childTnLst>
                                    <p:set>
                                      <p:cBhvr>
                                        <p:cTn id="21" dur="1" fill="hold">
                                          <p:stCondLst>
                                            <p:cond delay="0"/>
                                          </p:stCondLst>
                                        </p:cTn>
                                        <p:tgtEl>
                                          <p:spTgt spid="322"/>
                                        </p:tgtEl>
                                        <p:attrNameLst>
                                          <p:attrName>style.visibility</p:attrName>
                                        </p:attrNameLst>
                                      </p:cBhvr>
                                      <p:to>
                                        <p:strVal val="visible"/>
                                      </p:to>
                                    </p:set>
                                    <p:animEffect transition="in" filter="fade">
                                      <p:cBhvr>
                                        <p:cTn id="22" dur="1200"/>
                                        <p:tgtEl>
                                          <p:spTgt spid="322"/>
                                        </p:tgtEl>
                                      </p:cBhvr>
                                    </p:animEffect>
                                  </p:childTnLst>
                                </p:cTn>
                              </p:par>
                              <p:par>
                                <p:cTn id="23" presetID="64" presetClass="path" presetSubtype="0" accel="50000" decel="50000" fill="hold" nodeType="withEffect">
                                  <p:stCondLst>
                                    <p:cond delay="0"/>
                                  </p:stCondLst>
                                  <p:childTnLst>
                                    <p:animMotion origin="layout" path="M -1.9550323E-06 0.074074075 L -1.9550323E-06 0 E" pathEditMode="relative" ptsTypes="">
                                      <p:cBhvr>
                                        <p:cTn id="24" dur="1200" fill="hold"/>
                                        <p:tgtEl>
                                          <p:spTgt spid="322"/>
                                        </p:tgtEl>
                                        <p:attrNameLst>
                                          <p:attrName>ppt_x</p:attrName>
                                          <p:attrName>ppt_y</p:attrName>
                                        </p:attrNameLst>
                                      </p:cBhvr>
                                    </p:animMotion>
                                  </p:childTnLst>
                                </p:cTn>
                              </p:par>
                              <p:par>
                                <p:cTn id="25" presetID="10" presetClass="entr" presetSubtype="0" accel="50000" decel="50000" fill="hold" nodeType="withEffect">
                                  <p:stCondLst>
                                    <p:cond delay="1000"/>
                                  </p:stCondLst>
                                  <p:childTnLst>
                                    <p:set>
                                      <p:cBhvr>
                                        <p:cTn id="26" dur="1" fill="hold">
                                          <p:stCondLst>
                                            <p:cond delay="0"/>
                                          </p:stCondLst>
                                        </p:cTn>
                                        <p:tgtEl>
                                          <p:spTgt spid="324"/>
                                        </p:tgtEl>
                                        <p:attrNameLst>
                                          <p:attrName>style.visibility</p:attrName>
                                        </p:attrNameLst>
                                      </p:cBhvr>
                                      <p:to>
                                        <p:strVal val="visible"/>
                                      </p:to>
                                    </p:set>
                                    <p:animEffect transition="in" filter="fade">
                                      <p:cBhvr>
                                        <p:cTn id="27" dur="1000"/>
                                        <p:tgtEl>
                                          <p:spTgt spid="324"/>
                                        </p:tgtEl>
                                      </p:cBhvr>
                                    </p:animEffect>
                                  </p:childTnLst>
                                </p:cTn>
                              </p:par>
                              <p:par>
                                <p:cTn id="28" presetID="64" presetClass="path" presetSubtype="0" accel="50000" decel="50000" fill="hold" nodeType="withEffect">
                                  <p:stCondLst>
                                    <p:cond delay="1000"/>
                                  </p:stCondLst>
                                  <p:childTnLst>
                                    <p:animMotion origin="layout" path="M 0 0.046296295 L 0 0 E" pathEditMode="relative" ptsTypes="">
                                      <p:cBhvr>
                                        <p:cTn id="29" dur="1000" fill="hold"/>
                                        <p:tgtEl>
                                          <p:spTgt spid="324"/>
                                        </p:tgtEl>
                                        <p:attrNameLst>
                                          <p:attrName>ppt_x</p:attrName>
                                          <p:attrName>ppt_y</p:attrName>
                                        </p:attrNameLst>
                                      </p:cBhvr>
                                    </p:animMotion>
                                  </p:childTnLst>
                                </p:cTn>
                              </p:par>
                              <p:par>
                                <p:cTn id="30" presetID="10" presetClass="entr" presetSubtype="0" accel="50000" decel="50000" fill="hold" nodeType="withEffect">
                                  <p:stCondLst>
                                    <p:cond delay="1000"/>
                                  </p:stCondLst>
                                  <p:childTnLst>
                                    <p:set>
                                      <p:cBhvr>
                                        <p:cTn id="31" dur="1" fill="hold">
                                          <p:stCondLst>
                                            <p:cond delay="0"/>
                                          </p:stCondLst>
                                        </p:cTn>
                                        <p:tgtEl>
                                          <p:spTgt spid="330"/>
                                        </p:tgtEl>
                                        <p:attrNameLst>
                                          <p:attrName>style.visibility</p:attrName>
                                        </p:attrNameLst>
                                      </p:cBhvr>
                                      <p:to>
                                        <p:strVal val="visible"/>
                                      </p:to>
                                    </p:set>
                                    <p:animEffect transition="in" filter="fade">
                                      <p:cBhvr>
                                        <p:cTn id="32" dur="1000"/>
                                        <p:tgtEl>
                                          <p:spTgt spid="330"/>
                                        </p:tgtEl>
                                      </p:cBhvr>
                                    </p:animEffect>
                                  </p:childTnLst>
                                </p:cTn>
                              </p:par>
                              <p:par>
                                <p:cTn id="33" presetID="64" presetClass="path" presetSubtype="0" accel="50000" decel="50000" fill="hold" nodeType="withEffect">
                                  <p:stCondLst>
                                    <p:cond delay="1000"/>
                                  </p:stCondLst>
                                  <p:childTnLst>
                                    <p:animMotion origin="layout" path="M 0 0.046296295 L 0 0 E" pathEditMode="relative" ptsTypes="">
                                      <p:cBhvr>
                                        <p:cTn id="34" dur="1000" fill="hold"/>
                                        <p:tgtEl>
                                          <p:spTgt spid="330"/>
                                        </p:tgtEl>
                                        <p:attrNameLst>
                                          <p:attrName>ppt_x</p:attrName>
                                          <p:attrName>ppt_y</p:attrName>
                                        </p:attrNameLst>
                                      </p:cBhvr>
                                    </p:animMotion>
                                  </p:childTnLst>
                                </p:cTn>
                              </p:par>
                              <p:par>
                                <p:cTn id="35" presetID="10" presetClass="entr" presetSubtype="0" accel="50000" decel="50000" fill="hold" nodeType="withEffect">
                                  <p:stCondLst>
                                    <p:cond delay="1000"/>
                                  </p:stCondLst>
                                  <p:childTnLst>
                                    <p:set>
                                      <p:cBhvr>
                                        <p:cTn id="36" dur="1" fill="hold">
                                          <p:stCondLst>
                                            <p:cond delay="0"/>
                                          </p:stCondLst>
                                        </p:cTn>
                                        <p:tgtEl>
                                          <p:spTgt spid="332"/>
                                        </p:tgtEl>
                                        <p:attrNameLst>
                                          <p:attrName>style.visibility</p:attrName>
                                        </p:attrNameLst>
                                      </p:cBhvr>
                                      <p:to>
                                        <p:strVal val="visible"/>
                                      </p:to>
                                    </p:set>
                                    <p:animEffect transition="in" filter="fade">
                                      <p:cBhvr>
                                        <p:cTn id="37" dur="1000"/>
                                        <p:tgtEl>
                                          <p:spTgt spid="332"/>
                                        </p:tgtEl>
                                      </p:cBhvr>
                                    </p:animEffect>
                                  </p:childTnLst>
                                </p:cTn>
                              </p:par>
                              <p:par>
                                <p:cTn id="38" presetID="64" presetClass="path" presetSubtype="0" accel="50000" decel="50000" fill="hold" nodeType="withEffect">
                                  <p:stCondLst>
                                    <p:cond delay="1000"/>
                                  </p:stCondLst>
                                  <p:childTnLst>
                                    <p:animMotion origin="layout" path="M 0 0.046295166 L 0 -1.1302807E-06 E" pathEditMode="relative" ptsTypes="">
                                      <p:cBhvr>
                                        <p:cTn id="39" dur="1000" fill="hold"/>
                                        <p:tgtEl>
                                          <p:spTgt spid="332"/>
                                        </p:tgtEl>
                                        <p:attrNameLst>
                                          <p:attrName>ppt_x</p:attrName>
                                          <p:attrName>ppt_y</p:attrName>
                                        </p:attrNameLst>
                                      </p:cBhvr>
                                    </p:animMotion>
                                  </p:childTnLst>
                                </p:cTn>
                              </p:par>
                              <p:par>
                                <p:cTn id="40" presetID="10" presetClass="entr" presetSubtype="0" accel="50000" decel="50000" fill="hold" nodeType="withEffect">
                                  <p:stCondLst>
                                    <p:cond delay="1140"/>
                                  </p:stCondLst>
                                  <p:childTnLst>
                                    <p:set>
                                      <p:cBhvr>
                                        <p:cTn id="41" dur="1" fill="hold">
                                          <p:stCondLst>
                                            <p:cond delay="0"/>
                                          </p:stCondLst>
                                        </p:cTn>
                                        <p:tgtEl>
                                          <p:spTgt spid="334"/>
                                        </p:tgtEl>
                                        <p:attrNameLst>
                                          <p:attrName>style.visibility</p:attrName>
                                        </p:attrNameLst>
                                      </p:cBhvr>
                                      <p:to>
                                        <p:strVal val="visible"/>
                                      </p:to>
                                    </p:set>
                                    <p:animEffect transition="in" filter="fade">
                                      <p:cBhvr>
                                        <p:cTn id="42" dur="1000"/>
                                        <p:tgtEl>
                                          <p:spTgt spid="334"/>
                                        </p:tgtEl>
                                      </p:cBhvr>
                                    </p:animEffect>
                                  </p:childTnLst>
                                </p:cTn>
                              </p:par>
                              <p:par>
                                <p:cTn id="43" presetID="64" presetClass="path" presetSubtype="0" accel="50000" decel="50000" fill="hold" nodeType="withEffect">
                                  <p:stCondLst>
                                    <p:cond delay="1140"/>
                                  </p:stCondLst>
                                  <p:childTnLst>
                                    <p:animMotion origin="layout" path="M -1.6212464E-06 0.046296295 L -1.6212464E-06 0 E" pathEditMode="relative" ptsTypes="">
                                      <p:cBhvr>
                                        <p:cTn id="44" dur="1000" fill="hold"/>
                                        <p:tgtEl>
                                          <p:spTgt spid="334"/>
                                        </p:tgtEl>
                                        <p:attrNameLst>
                                          <p:attrName>ppt_x</p:attrName>
                                          <p:attrName>ppt_y</p:attrName>
                                        </p:attrNameLst>
                                      </p:cBhvr>
                                    </p:animMotion>
                                  </p:childTnLst>
                                </p:cTn>
                              </p:par>
                              <p:par>
                                <p:cTn id="45" presetID="10" presetClass="entr" presetSubtype="0" accel="50000" decel="50000" fill="hold" nodeType="withEffect">
                                  <p:stCondLst>
                                    <p:cond delay="1140"/>
                                  </p:stCondLst>
                                  <p:childTnLst>
                                    <p:set>
                                      <p:cBhvr>
                                        <p:cTn id="46" dur="1" fill="hold">
                                          <p:stCondLst>
                                            <p:cond delay="0"/>
                                          </p:stCondLst>
                                        </p:cTn>
                                        <p:tgtEl>
                                          <p:spTgt spid="340"/>
                                        </p:tgtEl>
                                        <p:attrNameLst>
                                          <p:attrName>style.visibility</p:attrName>
                                        </p:attrNameLst>
                                      </p:cBhvr>
                                      <p:to>
                                        <p:strVal val="visible"/>
                                      </p:to>
                                    </p:set>
                                    <p:animEffect transition="in" filter="fade">
                                      <p:cBhvr>
                                        <p:cTn id="47" dur="1000"/>
                                        <p:tgtEl>
                                          <p:spTgt spid="340"/>
                                        </p:tgtEl>
                                      </p:cBhvr>
                                    </p:animEffect>
                                  </p:childTnLst>
                                </p:cTn>
                              </p:par>
                              <p:par>
                                <p:cTn id="48" presetID="64" presetClass="path" presetSubtype="0" accel="50000" decel="50000" fill="hold" nodeType="withEffect">
                                  <p:stCondLst>
                                    <p:cond delay="1140"/>
                                  </p:stCondLst>
                                  <p:childTnLst>
                                    <p:animMotion origin="layout" path="M -1.6212464E-06 0.046296295 L -1.6212464E-06 0 E" pathEditMode="relative" ptsTypes="">
                                      <p:cBhvr>
                                        <p:cTn id="49" dur="1000" fill="hold"/>
                                        <p:tgtEl>
                                          <p:spTgt spid="340"/>
                                        </p:tgtEl>
                                        <p:attrNameLst>
                                          <p:attrName>ppt_x</p:attrName>
                                          <p:attrName>ppt_y</p:attrName>
                                        </p:attrNameLst>
                                      </p:cBhvr>
                                    </p:animMotion>
                                  </p:childTnLst>
                                </p:cTn>
                              </p:par>
                              <p:par>
                                <p:cTn id="50" presetID="10" presetClass="entr" presetSubtype="0" accel="50000" decel="50000" fill="hold" nodeType="withEffect">
                                  <p:stCondLst>
                                    <p:cond delay="1140"/>
                                  </p:stCondLst>
                                  <p:childTnLst>
                                    <p:set>
                                      <p:cBhvr>
                                        <p:cTn id="51" dur="1" fill="hold">
                                          <p:stCondLst>
                                            <p:cond delay="0"/>
                                          </p:stCondLst>
                                        </p:cTn>
                                        <p:tgtEl>
                                          <p:spTgt spid="342"/>
                                        </p:tgtEl>
                                        <p:attrNameLst>
                                          <p:attrName>style.visibility</p:attrName>
                                        </p:attrNameLst>
                                      </p:cBhvr>
                                      <p:to>
                                        <p:strVal val="visible"/>
                                      </p:to>
                                    </p:set>
                                    <p:animEffect transition="in" filter="fade">
                                      <p:cBhvr>
                                        <p:cTn id="52" dur="1000"/>
                                        <p:tgtEl>
                                          <p:spTgt spid="342"/>
                                        </p:tgtEl>
                                      </p:cBhvr>
                                    </p:animEffect>
                                  </p:childTnLst>
                                </p:cTn>
                              </p:par>
                              <p:par>
                                <p:cTn id="53" presetID="64" presetClass="path" presetSubtype="0" accel="50000" decel="50000" fill="hold" nodeType="withEffect">
                                  <p:stCondLst>
                                    <p:cond delay="1140"/>
                                  </p:stCondLst>
                                  <p:childTnLst>
                                    <p:animMotion origin="layout" path="M -1.6212464E-06 0.046295166 L -1.6212464E-06 -1.1302807E-06 E" pathEditMode="relative" ptsTypes="">
                                      <p:cBhvr>
                                        <p:cTn id="54" dur="1000" fill="hold"/>
                                        <p:tgtEl>
                                          <p:spTgt spid="342"/>
                                        </p:tgtEl>
                                        <p:attrNameLst>
                                          <p:attrName>ppt_x</p:attrName>
                                          <p:attrName>ppt_y</p:attrName>
                                        </p:attrNameLst>
                                      </p:cBhvr>
                                    </p:animMotion>
                                  </p:childTnLst>
                                </p:cTn>
                              </p:par>
                              <p:par>
                                <p:cTn id="55" presetID="10" presetClass="entr" presetSubtype="0" accel="50000" decel="50000" fill="hold" nodeType="withEffect">
                                  <p:stCondLst>
                                    <p:cond delay="1280"/>
                                  </p:stCondLst>
                                  <p:childTnLst>
                                    <p:set>
                                      <p:cBhvr>
                                        <p:cTn id="56" dur="1" fill="hold">
                                          <p:stCondLst>
                                            <p:cond delay="0"/>
                                          </p:stCondLst>
                                        </p:cTn>
                                        <p:tgtEl>
                                          <p:spTgt spid="344"/>
                                        </p:tgtEl>
                                        <p:attrNameLst>
                                          <p:attrName>style.visibility</p:attrName>
                                        </p:attrNameLst>
                                      </p:cBhvr>
                                      <p:to>
                                        <p:strVal val="visible"/>
                                      </p:to>
                                    </p:set>
                                    <p:animEffect transition="in" filter="fade">
                                      <p:cBhvr>
                                        <p:cTn id="57" dur="1000"/>
                                        <p:tgtEl>
                                          <p:spTgt spid="344"/>
                                        </p:tgtEl>
                                      </p:cBhvr>
                                    </p:animEffect>
                                  </p:childTnLst>
                                </p:cTn>
                              </p:par>
                              <p:par>
                                <p:cTn id="58" presetID="64" presetClass="path" presetSubtype="0" accel="50000" decel="50000" fill="hold" nodeType="withEffect">
                                  <p:stCondLst>
                                    <p:cond delay="1280"/>
                                  </p:stCondLst>
                                  <p:childTnLst>
                                    <p:animMotion origin="layout" path="M 1.9391377E-06 0.046296295 L 1.9391377E-06 0 E" pathEditMode="relative" ptsTypes="">
                                      <p:cBhvr>
                                        <p:cTn id="59" dur="1000" fill="hold"/>
                                        <p:tgtEl>
                                          <p:spTgt spid="344"/>
                                        </p:tgtEl>
                                        <p:attrNameLst>
                                          <p:attrName>ppt_x</p:attrName>
                                          <p:attrName>ppt_y</p:attrName>
                                        </p:attrNameLst>
                                      </p:cBhvr>
                                    </p:animMotion>
                                  </p:childTnLst>
                                </p:cTn>
                              </p:par>
                              <p:par>
                                <p:cTn id="60" presetID="10" presetClass="entr" presetSubtype="0" accel="50000" decel="50000" fill="hold" nodeType="withEffect">
                                  <p:stCondLst>
                                    <p:cond delay="1280"/>
                                  </p:stCondLst>
                                  <p:childTnLst>
                                    <p:set>
                                      <p:cBhvr>
                                        <p:cTn id="61" dur="1" fill="hold">
                                          <p:stCondLst>
                                            <p:cond delay="0"/>
                                          </p:stCondLst>
                                        </p:cTn>
                                        <p:tgtEl>
                                          <p:spTgt spid="346"/>
                                        </p:tgtEl>
                                        <p:attrNameLst>
                                          <p:attrName>style.visibility</p:attrName>
                                        </p:attrNameLst>
                                      </p:cBhvr>
                                      <p:to>
                                        <p:strVal val="visible"/>
                                      </p:to>
                                    </p:set>
                                    <p:animEffect transition="in" filter="fade">
                                      <p:cBhvr>
                                        <p:cTn id="62" dur="1000"/>
                                        <p:tgtEl>
                                          <p:spTgt spid="346"/>
                                        </p:tgtEl>
                                      </p:cBhvr>
                                    </p:animEffect>
                                  </p:childTnLst>
                                </p:cTn>
                              </p:par>
                              <p:par>
                                <p:cTn id="63" presetID="64" presetClass="path" presetSubtype="0" accel="50000" decel="50000" fill="hold" nodeType="withEffect">
                                  <p:stCondLst>
                                    <p:cond delay="1280"/>
                                  </p:stCondLst>
                                  <p:childTnLst>
                                    <p:animMotion origin="layout" path="M 1.9391377E-06 0.046296295 L 1.9391377E-06 0 E" pathEditMode="relative" ptsTypes="">
                                      <p:cBhvr>
                                        <p:cTn id="64" dur="1000" fill="hold"/>
                                        <p:tgtEl>
                                          <p:spTgt spid="346"/>
                                        </p:tgtEl>
                                        <p:attrNameLst>
                                          <p:attrName>ppt_x</p:attrName>
                                          <p:attrName>ppt_y</p:attrName>
                                        </p:attrNameLst>
                                      </p:cBhvr>
                                    </p:animMotion>
                                  </p:childTnLst>
                                </p:cTn>
                              </p:par>
                              <p:par>
                                <p:cTn id="65" presetID="10" presetClass="entr" presetSubtype="0" accel="50000" decel="50000" fill="hold" nodeType="withEffect">
                                  <p:stCondLst>
                                    <p:cond delay="1280"/>
                                  </p:stCondLst>
                                  <p:childTnLst>
                                    <p:set>
                                      <p:cBhvr>
                                        <p:cTn id="66" dur="1" fill="hold">
                                          <p:stCondLst>
                                            <p:cond delay="0"/>
                                          </p:stCondLst>
                                        </p:cTn>
                                        <p:tgtEl>
                                          <p:spTgt spid="350"/>
                                        </p:tgtEl>
                                        <p:attrNameLst>
                                          <p:attrName>style.visibility</p:attrName>
                                        </p:attrNameLst>
                                      </p:cBhvr>
                                      <p:to>
                                        <p:strVal val="visible"/>
                                      </p:to>
                                    </p:set>
                                    <p:animEffect transition="in" filter="fade">
                                      <p:cBhvr>
                                        <p:cTn id="67" dur="1000"/>
                                        <p:tgtEl>
                                          <p:spTgt spid="350"/>
                                        </p:tgtEl>
                                      </p:cBhvr>
                                    </p:animEffect>
                                  </p:childTnLst>
                                </p:cTn>
                              </p:par>
                              <p:par>
                                <p:cTn id="68" presetID="64" presetClass="path" presetSubtype="0" accel="50000" decel="50000" fill="hold" nodeType="withEffect">
                                  <p:stCondLst>
                                    <p:cond delay="1280"/>
                                  </p:stCondLst>
                                  <p:childTnLst>
                                    <p:animMotion origin="layout" path="M 1.9391377E-06 0.046296295 L 1.9391377E-06 0 E" pathEditMode="relative" ptsTypes="">
                                      <p:cBhvr>
                                        <p:cTn id="69" dur="1000" fill="hold"/>
                                        <p:tgtEl>
                                          <p:spTgt spid="350"/>
                                        </p:tgtEl>
                                        <p:attrNameLst>
                                          <p:attrName>ppt_x</p:attrName>
                                          <p:attrName>ppt_y</p:attrName>
                                        </p:attrNameLst>
                                      </p:cBhvr>
                                    </p:animMotion>
                                  </p:childTnLst>
                                </p:cTn>
                              </p:par>
                              <p:par>
                                <p:cTn id="70" presetID="10" presetClass="entr" presetSubtype="0" accel="50000" decel="50000" fill="hold" nodeType="withEffect">
                                  <p:stCondLst>
                                    <p:cond delay="1280"/>
                                  </p:stCondLst>
                                  <p:childTnLst>
                                    <p:set>
                                      <p:cBhvr>
                                        <p:cTn id="71" dur="1" fill="hold">
                                          <p:stCondLst>
                                            <p:cond delay="0"/>
                                          </p:stCondLst>
                                        </p:cTn>
                                        <p:tgtEl>
                                          <p:spTgt spid="352"/>
                                        </p:tgtEl>
                                        <p:attrNameLst>
                                          <p:attrName>style.visibility</p:attrName>
                                        </p:attrNameLst>
                                      </p:cBhvr>
                                      <p:to>
                                        <p:strVal val="visible"/>
                                      </p:to>
                                    </p:set>
                                    <p:animEffect transition="in" filter="fade">
                                      <p:cBhvr>
                                        <p:cTn id="72" dur="1000"/>
                                        <p:tgtEl>
                                          <p:spTgt spid="352"/>
                                        </p:tgtEl>
                                      </p:cBhvr>
                                    </p:animEffect>
                                  </p:childTnLst>
                                </p:cTn>
                              </p:par>
                              <p:par>
                                <p:cTn id="73" presetID="64" presetClass="path" presetSubtype="0" accel="50000" decel="50000" fill="hold" nodeType="withEffect">
                                  <p:stCondLst>
                                    <p:cond delay="1280"/>
                                  </p:stCondLst>
                                  <p:childTnLst>
                                    <p:animMotion origin="layout" path="M 1.9391377E-06 0.046295166 L 1.9391377E-06 -1.1302807E-06 E" pathEditMode="relative" ptsTypes="">
                                      <p:cBhvr>
                                        <p:cTn id="74" dur="1000" fill="hold"/>
                                        <p:tgtEl>
                                          <p:spTgt spid="352"/>
                                        </p:tgtEl>
                                        <p:attrNameLst>
                                          <p:attrName>ppt_x</p:attrName>
                                          <p:attrName>ppt_y</p:attrName>
                                        </p:attrNameLst>
                                      </p:cBhvr>
                                    </p:animMotion>
                                  </p:childTnLst>
                                </p:cTn>
                              </p:par>
                              <p:par>
                                <p:cTn id="75" presetID="10" presetClass="entr" presetSubtype="0" accel="50000" decel="50000" fill="hold" nodeType="withEffect">
                                  <p:stCondLst>
                                    <p:cond delay="1420"/>
                                  </p:stCondLst>
                                  <p:childTnLst>
                                    <p:set>
                                      <p:cBhvr>
                                        <p:cTn id="76" dur="1" fill="hold">
                                          <p:stCondLst>
                                            <p:cond delay="0"/>
                                          </p:stCondLst>
                                        </p:cTn>
                                        <p:tgtEl>
                                          <p:spTgt spid="354"/>
                                        </p:tgtEl>
                                        <p:attrNameLst>
                                          <p:attrName>style.visibility</p:attrName>
                                        </p:attrNameLst>
                                      </p:cBhvr>
                                      <p:to>
                                        <p:strVal val="visible"/>
                                      </p:to>
                                    </p:set>
                                    <p:animEffect transition="in" filter="fade">
                                      <p:cBhvr>
                                        <p:cTn id="77" dur="1000"/>
                                        <p:tgtEl>
                                          <p:spTgt spid="354"/>
                                        </p:tgtEl>
                                      </p:cBhvr>
                                    </p:animEffect>
                                  </p:childTnLst>
                                </p:cTn>
                              </p:par>
                              <p:par>
                                <p:cTn id="78" presetID="64" presetClass="path" presetSubtype="0" accel="50000" decel="50000" fill="hold" nodeType="withEffect">
                                  <p:stCondLst>
                                    <p:cond delay="1420"/>
                                  </p:stCondLst>
                                  <p:childTnLst>
                                    <p:animMotion origin="layout" path="M 3.1789145E-07 0.046296295 L 3.1789145E-07 0 E" pathEditMode="relative" ptsTypes="">
                                      <p:cBhvr>
                                        <p:cTn id="79" dur="1000" fill="hold"/>
                                        <p:tgtEl>
                                          <p:spTgt spid="354"/>
                                        </p:tgtEl>
                                        <p:attrNameLst>
                                          <p:attrName>ppt_x</p:attrName>
                                          <p:attrName>ppt_y</p:attrName>
                                        </p:attrNameLst>
                                      </p:cBhvr>
                                    </p:animMotion>
                                  </p:childTnLst>
                                </p:cTn>
                              </p:par>
                              <p:par>
                                <p:cTn id="80" presetID="10" presetClass="entr" presetSubtype="0" accel="50000" decel="50000" fill="hold" nodeType="withEffect">
                                  <p:stCondLst>
                                    <p:cond delay="1420"/>
                                  </p:stCondLst>
                                  <p:childTnLst>
                                    <p:set>
                                      <p:cBhvr>
                                        <p:cTn id="81" dur="1" fill="hold">
                                          <p:stCondLst>
                                            <p:cond delay="0"/>
                                          </p:stCondLst>
                                        </p:cTn>
                                        <p:tgtEl>
                                          <p:spTgt spid="360"/>
                                        </p:tgtEl>
                                        <p:attrNameLst>
                                          <p:attrName>style.visibility</p:attrName>
                                        </p:attrNameLst>
                                      </p:cBhvr>
                                      <p:to>
                                        <p:strVal val="visible"/>
                                      </p:to>
                                    </p:set>
                                    <p:animEffect transition="in" filter="fade">
                                      <p:cBhvr>
                                        <p:cTn id="82" dur="1000"/>
                                        <p:tgtEl>
                                          <p:spTgt spid="360"/>
                                        </p:tgtEl>
                                      </p:cBhvr>
                                    </p:animEffect>
                                  </p:childTnLst>
                                </p:cTn>
                              </p:par>
                              <p:par>
                                <p:cTn id="83" presetID="64" presetClass="path" presetSubtype="0" accel="50000" decel="50000" fill="hold" nodeType="withEffect">
                                  <p:stCondLst>
                                    <p:cond delay="1420"/>
                                  </p:stCondLst>
                                  <p:childTnLst>
                                    <p:animMotion origin="layout" path="M 3.1789145E-07 0.046296295 L 3.1789145E-07 0 E" pathEditMode="relative" ptsTypes="">
                                      <p:cBhvr>
                                        <p:cTn id="84" dur="1000" fill="hold"/>
                                        <p:tgtEl>
                                          <p:spTgt spid="360"/>
                                        </p:tgtEl>
                                        <p:attrNameLst>
                                          <p:attrName>ppt_x</p:attrName>
                                          <p:attrName>ppt_y</p:attrName>
                                        </p:attrNameLst>
                                      </p:cBhvr>
                                    </p:animMotion>
                                  </p:childTnLst>
                                </p:cTn>
                              </p:par>
                              <p:par>
                                <p:cTn id="85" presetID="10" presetClass="entr" presetSubtype="0" accel="50000" decel="50000" fill="hold" nodeType="withEffect">
                                  <p:stCondLst>
                                    <p:cond delay="1420"/>
                                  </p:stCondLst>
                                  <p:childTnLst>
                                    <p:set>
                                      <p:cBhvr>
                                        <p:cTn id="86" dur="1" fill="hold">
                                          <p:stCondLst>
                                            <p:cond delay="0"/>
                                          </p:stCondLst>
                                        </p:cTn>
                                        <p:tgtEl>
                                          <p:spTgt spid="362"/>
                                        </p:tgtEl>
                                        <p:attrNameLst>
                                          <p:attrName>style.visibility</p:attrName>
                                        </p:attrNameLst>
                                      </p:cBhvr>
                                      <p:to>
                                        <p:strVal val="visible"/>
                                      </p:to>
                                    </p:set>
                                    <p:animEffect transition="in" filter="fade">
                                      <p:cBhvr>
                                        <p:cTn id="87" dur="1000"/>
                                        <p:tgtEl>
                                          <p:spTgt spid="362"/>
                                        </p:tgtEl>
                                      </p:cBhvr>
                                    </p:animEffect>
                                  </p:childTnLst>
                                </p:cTn>
                              </p:par>
                              <p:par>
                                <p:cTn id="88" presetID="64" presetClass="path" presetSubtype="0" accel="50000" decel="50000" fill="hold" nodeType="withEffect">
                                  <p:stCondLst>
                                    <p:cond delay="1420"/>
                                  </p:stCondLst>
                                  <p:childTnLst>
                                    <p:animMotion origin="layout" path="M 3.1789145E-07 0.046298612 L 3.1789145E-07 2.3170753E-06 E" pathEditMode="relative" ptsTypes="">
                                      <p:cBhvr>
                                        <p:cTn id="89" dur="1000" fill="hold"/>
                                        <p:tgtEl>
                                          <p:spTgt spid="362"/>
                                        </p:tgtEl>
                                        <p:attrNameLst>
                                          <p:attrName>ppt_x</p:attrName>
                                          <p:attrName>ppt_y</p:attrName>
                                        </p:attrNameLst>
                                      </p:cBhvr>
                                    </p:animMotion>
                                  </p:childTnLst>
                                </p:cTn>
                              </p:par>
                              <p:par>
                                <p:cTn id="90" presetID="10" presetClass="entr" presetSubtype="0" accel="50000" decel="50000" fill="hold" nodeType="withEffect">
                                  <p:stCondLst>
                                    <p:cond delay="1560"/>
                                  </p:stCondLst>
                                  <p:childTnLst>
                                    <p:set>
                                      <p:cBhvr>
                                        <p:cTn id="91" dur="1" fill="hold">
                                          <p:stCondLst>
                                            <p:cond delay="0"/>
                                          </p:stCondLst>
                                        </p:cTn>
                                        <p:tgtEl>
                                          <p:spTgt spid="364"/>
                                        </p:tgtEl>
                                        <p:attrNameLst>
                                          <p:attrName>style.visibility</p:attrName>
                                        </p:attrNameLst>
                                      </p:cBhvr>
                                      <p:to>
                                        <p:strVal val="visible"/>
                                      </p:to>
                                    </p:set>
                                    <p:animEffect transition="in" filter="fade">
                                      <p:cBhvr>
                                        <p:cTn id="92" dur="1000"/>
                                        <p:tgtEl>
                                          <p:spTgt spid="364"/>
                                        </p:tgtEl>
                                      </p:cBhvr>
                                    </p:animEffect>
                                  </p:childTnLst>
                                </p:cTn>
                              </p:par>
                              <p:par>
                                <p:cTn id="93" presetID="64" presetClass="path" presetSubtype="0" accel="50000" decel="50000" fill="hold" nodeType="withEffect">
                                  <p:stCondLst>
                                    <p:cond delay="1560"/>
                                  </p:stCondLst>
                                  <p:childTnLst>
                                    <p:animMotion origin="layout" path="M -1.2715658E-06 0.046296295 L -1.2715658E-06 0 E" pathEditMode="relative" ptsTypes="">
                                      <p:cBhvr>
                                        <p:cTn id="94" dur="1000" fill="hold"/>
                                        <p:tgtEl>
                                          <p:spTgt spid="364"/>
                                        </p:tgtEl>
                                        <p:attrNameLst>
                                          <p:attrName>ppt_x</p:attrName>
                                          <p:attrName>ppt_y</p:attrName>
                                        </p:attrNameLst>
                                      </p:cBhvr>
                                    </p:animMotion>
                                  </p:childTnLst>
                                </p:cTn>
                              </p:par>
                              <p:par>
                                <p:cTn id="95" presetID="10" presetClass="entr" presetSubtype="0" accel="50000" decel="50000" fill="hold" nodeType="withEffect">
                                  <p:stCondLst>
                                    <p:cond delay="1560"/>
                                  </p:stCondLst>
                                  <p:childTnLst>
                                    <p:set>
                                      <p:cBhvr>
                                        <p:cTn id="96" dur="1" fill="hold">
                                          <p:stCondLst>
                                            <p:cond delay="0"/>
                                          </p:stCondLst>
                                        </p:cTn>
                                        <p:tgtEl>
                                          <p:spTgt spid="366"/>
                                        </p:tgtEl>
                                        <p:attrNameLst>
                                          <p:attrName>style.visibility</p:attrName>
                                        </p:attrNameLst>
                                      </p:cBhvr>
                                      <p:to>
                                        <p:strVal val="visible"/>
                                      </p:to>
                                    </p:set>
                                    <p:animEffect transition="in" filter="fade">
                                      <p:cBhvr>
                                        <p:cTn id="97" dur="1000"/>
                                        <p:tgtEl>
                                          <p:spTgt spid="366"/>
                                        </p:tgtEl>
                                      </p:cBhvr>
                                    </p:animEffect>
                                  </p:childTnLst>
                                </p:cTn>
                              </p:par>
                              <p:par>
                                <p:cTn id="98" presetID="64" presetClass="path" presetSubtype="0" accel="50000" decel="50000" fill="hold" nodeType="withEffect">
                                  <p:stCondLst>
                                    <p:cond delay="1560"/>
                                  </p:stCondLst>
                                  <p:childTnLst>
                                    <p:animMotion origin="layout" path="M -1.2715658E-06 0.046296295 L -1.2715658E-06 0 E" pathEditMode="relative" ptsTypes="">
                                      <p:cBhvr>
                                        <p:cTn id="99" dur="1000" fill="hold"/>
                                        <p:tgtEl>
                                          <p:spTgt spid="366"/>
                                        </p:tgtEl>
                                        <p:attrNameLst>
                                          <p:attrName>ppt_x</p:attrName>
                                          <p:attrName>ppt_y</p:attrName>
                                        </p:attrNameLst>
                                      </p:cBhvr>
                                    </p:animMotion>
                                  </p:childTnLst>
                                </p:cTn>
                              </p:par>
                              <p:par>
                                <p:cTn id="100" presetID="10" presetClass="entr" presetSubtype="0" accel="50000" decel="50000" fill="hold" nodeType="withEffect">
                                  <p:stCondLst>
                                    <p:cond delay="1560"/>
                                  </p:stCondLst>
                                  <p:childTnLst>
                                    <p:set>
                                      <p:cBhvr>
                                        <p:cTn id="101" dur="1" fill="hold">
                                          <p:stCondLst>
                                            <p:cond delay="0"/>
                                          </p:stCondLst>
                                        </p:cTn>
                                        <p:tgtEl>
                                          <p:spTgt spid="370"/>
                                        </p:tgtEl>
                                        <p:attrNameLst>
                                          <p:attrName>style.visibility</p:attrName>
                                        </p:attrNameLst>
                                      </p:cBhvr>
                                      <p:to>
                                        <p:strVal val="visible"/>
                                      </p:to>
                                    </p:set>
                                    <p:animEffect transition="in" filter="fade">
                                      <p:cBhvr>
                                        <p:cTn id="102" dur="1000"/>
                                        <p:tgtEl>
                                          <p:spTgt spid="370"/>
                                        </p:tgtEl>
                                      </p:cBhvr>
                                    </p:animEffect>
                                  </p:childTnLst>
                                </p:cTn>
                              </p:par>
                              <p:par>
                                <p:cTn id="103" presetID="64" presetClass="path" presetSubtype="0" accel="50000" decel="50000" fill="hold" nodeType="withEffect">
                                  <p:stCondLst>
                                    <p:cond delay="1560"/>
                                  </p:stCondLst>
                                  <p:childTnLst>
                                    <p:animMotion origin="layout" path="M -1.2715658E-06 0.046296295 L -1.2715658E-06 0 E" pathEditMode="relative" ptsTypes="">
                                      <p:cBhvr>
                                        <p:cTn id="104" dur="1000" fill="hold"/>
                                        <p:tgtEl>
                                          <p:spTgt spid="370"/>
                                        </p:tgtEl>
                                        <p:attrNameLst>
                                          <p:attrName>ppt_x</p:attrName>
                                          <p:attrName>ppt_y</p:attrName>
                                        </p:attrNameLst>
                                      </p:cBhvr>
                                    </p:animMotion>
                                  </p:childTnLst>
                                </p:cTn>
                              </p:par>
                              <p:par>
                                <p:cTn id="105" presetID="10" presetClass="entr" presetSubtype="0" accel="50000" decel="50000" fill="hold" nodeType="withEffect">
                                  <p:stCondLst>
                                    <p:cond delay="1560"/>
                                  </p:stCondLst>
                                  <p:childTnLst>
                                    <p:set>
                                      <p:cBhvr>
                                        <p:cTn id="106" dur="1" fill="hold">
                                          <p:stCondLst>
                                            <p:cond delay="0"/>
                                          </p:stCondLst>
                                        </p:cTn>
                                        <p:tgtEl>
                                          <p:spTgt spid="372"/>
                                        </p:tgtEl>
                                        <p:attrNameLst>
                                          <p:attrName>style.visibility</p:attrName>
                                        </p:attrNameLst>
                                      </p:cBhvr>
                                      <p:to>
                                        <p:strVal val="visible"/>
                                      </p:to>
                                    </p:set>
                                    <p:animEffect transition="in" filter="fade">
                                      <p:cBhvr>
                                        <p:cTn id="107" dur="1000"/>
                                        <p:tgtEl>
                                          <p:spTgt spid="372"/>
                                        </p:tgtEl>
                                      </p:cBhvr>
                                    </p:animEffect>
                                  </p:childTnLst>
                                </p:cTn>
                              </p:par>
                              <p:par>
                                <p:cTn id="108" presetID="64" presetClass="path" presetSubtype="0" accel="50000" decel="50000" fill="hold" nodeType="withEffect">
                                  <p:stCondLst>
                                    <p:cond delay="1560"/>
                                  </p:stCondLst>
                                  <p:childTnLst>
                                    <p:animMotion origin="layout" path="M -1.2715658E-06 0.046298612 L -1.2715658E-06 2.3170753E-06 E" pathEditMode="relative" ptsTypes="">
                                      <p:cBhvr>
                                        <p:cTn id="109" dur="1000" fill="hold"/>
                                        <p:tgtEl>
                                          <p:spTgt spid="372"/>
                                        </p:tgtEl>
                                        <p:attrNameLst>
                                          <p:attrName>ppt_x</p:attrName>
                                          <p:attrName>ppt_y</p:attrName>
                                        </p:attrNameLst>
                                      </p:cBhvr>
                                    </p:animMotion>
                                  </p:childTnLst>
                                </p:cTn>
                              </p:par>
                              <p:par>
                                <p:cTn id="110" presetID="10" presetClass="entr" presetSubtype="0" accel="50000" decel="50000" fill="hold" nodeType="withEffect">
                                  <p:stCondLst>
                                    <p:cond delay="300"/>
                                  </p:stCondLst>
                                  <p:childTnLst>
                                    <p:set>
                                      <p:cBhvr>
                                        <p:cTn id="111" dur="1" fill="hold">
                                          <p:stCondLst>
                                            <p:cond delay="0"/>
                                          </p:stCondLst>
                                        </p:cTn>
                                        <p:tgtEl>
                                          <p:spTgt spid="374"/>
                                        </p:tgtEl>
                                        <p:attrNameLst>
                                          <p:attrName>style.visibility</p:attrName>
                                        </p:attrNameLst>
                                      </p:cBhvr>
                                      <p:to>
                                        <p:strVal val="visible"/>
                                      </p:to>
                                    </p:set>
                                    <p:animEffect transition="in" filter="fade">
                                      <p:cBhvr>
                                        <p:cTn id="112" dur="600"/>
                                        <p:tgtEl>
                                          <p:spTgt spid="374"/>
                                        </p:tgtEl>
                                      </p:cBhvr>
                                    </p:animEffect>
                                  </p:childTnLst>
                                </p:cTn>
                              </p:par>
                              <p:par>
                                <p:cTn id="113" presetID="64" presetClass="path" presetSubtype="0" accel="50000" decel="50000" fill="hold" nodeType="withEffect">
                                  <p:stCondLst>
                                    <p:cond delay="300"/>
                                  </p:stCondLst>
                                  <p:childTnLst>
                                    <p:animMotion origin="layout" path="M 0 0.04629225 L 0 -4.0478176E-06 E" pathEditMode="relative" ptsTypes="">
                                      <p:cBhvr>
                                        <p:cTn id="114" dur="600" fill="hold"/>
                                        <p:tgtEl>
                                          <p:spTgt spid="374"/>
                                        </p:tgtEl>
                                        <p:attrNameLst>
                                          <p:attrName>ppt_x</p:attrName>
                                          <p:attrName>ppt_y</p:attrName>
                                        </p:attrNameLst>
                                      </p:cBhvr>
                                    </p:animMotion>
                                  </p:childTnLst>
                                </p:cTn>
                              </p:par>
                              <p:par>
                                <p:cTn id="115" presetID="10" presetClass="entr" presetSubtype="0" accel="50000" decel="50000" fill="hold" nodeType="withEffect">
                                  <p:stCondLst>
                                    <p:cond delay="100"/>
                                  </p:stCondLst>
                                  <p:childTnLst>
                                    <p:set>
                                      <p:cBhvr>
                                        <p:cTn id="116" dur="1" fill="hold">
                                          <p:stCondLst>
                                            <p:cond delay="0"/>
                                          </p:stCondLst>
                                        </p:cTn>
                                        <p:tgtEl>
                                          <p:spTgt spid="376"/>
                                        </p:tgtEl>
                                        <p:attrNameLst>
                                          <p:attrName>style.visibility</p:attrName>
                                        </p:attrNameLst>
                                      </p:cBhvr>
                                      <p:to>
                                        <p:strVal val="visible"/>
                                      </p:to>
                                    </p:set>
                                    <p:animEffect transition="in" filter="fade">
                                      <p:cBhvr>
                                        <p:cTn id="117" dur="600"/>
                                        <p:tgtEl>
                                          <p:spTgt spid="376"/>
                                        </p:tgtEl>
                                      </p:cBhvr>
                                    </p:animEffect>
                                  </p:childTnLst>
                                </p:cTn>
                              </p:par>
                              <p:par>
                                <p:cTn id="118" presetID="64" presetClass="path" presetSubtype="0" accel="50000" decel="50000" fill="hold" nodeType="withEffect">
                                  <p:stCondLst>
                                    <p:cond delay="100"/>
                                  </p:stCondLst>
                                  <p:childTnLst>
                                    <p:animMotion origin="layout" path="M 0 0.046296295 L 0 0 E" pathEditMode="relative" ptsTypes="">
                                      <p:cBhvr>
                                        <p:cTn id="119" dur="600" fill="hold"/>
                                        <p:tgtEl>
                                          <p:spTgt spid="376"/>
                                        </p:tgtEl>
                                        <p:attrNameLst>
                                          <p:attrName>ppt_x</p:attrName>
                                          <p:attrName>ppt_y</p:attrName>
                                        </p:attrNameLst>
                                      </p:cBhvr>
                                    </p:animMotion>
                                  </p:childTnLst>
                                </p:cTn>
                              </p:par>
                              <p:par>
                                <p:cTn id="120" presetID="10" presetClass="entr" presetSubtype="0" accel="50000" decel="50000" fill="hold" nodeType="withEffect">
                                  <p:stCondLst>
                                    <p:cond delay="500"/>
                                  </p:stCondLst>
                                  <p:childTnLst>
                                    <p:set>
                                      <p:cBhvr>
                                        <p:cTn id="121" dur="1" fill="hold">
                                          <p:stCondLst>
                                            <p:cond delay="0"/>
                                          </p:stCondLst>
                                        </p:cTn>
                                        <p:tgtEl>
                                          <p:spTgt spid="378"/>
                                        </p:tgtEl>
                                        <p:attrNameLst>
                                          <p:attrName>style.visibility</p:attrName>
                                        </p:attrNameLst>
                                      </p:cBhvr>
                                      <p:to>
                                        <p:strVal val="visible"/>
                                      </p:to>
                                    </p:set>
                                    <p:animEffect transition="in" filter="fade">
                                      <p:cBhvr>
                                        <p:cTn id="122" dur="600"/>
                                        <p:tgtEl>
                                          <p:spTgt spid="378"/>
                                        </p:tgtEl>
                                      </p:cBhvr>
                                    </p:animEffect>
                                  </p:childTnLst>
                                </p:cTn>
                              </p:par>
                              <p:par>
                                <p:cTn id="123" presetID="64" presetClass="path" presetSubtype="0" accel="50000" decel="50000" fill="hold" nodeType="withEffect">
                                  <p:stCondLst>
                                    <p:cond delay="500"/>
                                  </p:stCondLst>
                                  <p:childTnLst>
                                    <p:animMotion origin="layout" path="M 0 0.046296295 L 0 0 E" pathEditMode="relative" ptsTypes="">
                                      <p:cBhvr>
                                        <p:cTn id="124" dur="600" fill="hold"/>
                                        <p:tgtEl>
                                          <p:spTgt spid="378"/>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6" grpId="0"/>
      <p:bldP spid="318" grpId="0"/>
      <p:bldP spid="320" grpId="0"/>
      <p:bldP spid="322" grpId="0"/>
      <p:bldP spid="324" grpId="0"/>
      <p:bldP spid="330" grpId="0"/>
      <p:bldP spid="332" grpId="0"/>
      <p:bldP spid="334" grpId="0"/>
      <p:bldP spid="340" grpId="0"/>
      <p:bldP spid="342" grpId="0"/>
      <p:bldP spid="344" grpId="0"/>
      <p:bldP spid="346" grpId="0"/>
      <p:bldP spid="350" grpId="0"/>
      <p:bldP spid="352" grpId="0"/>
      <p:bldP spid="354" grpId="0"/>
      <p:bldP spid="360" grpId="0"/>
      <p:bldP spid="362" grpId="0"/>
      <p:bldP spid="364" grpId="0"/>
      <p:bldP spid="366" grpId="0"/>
      <p:bldP spid="370" grpId="0"/>
      <p:bldP spid="372" grpId="0"/>
      <p:bldP spid="374" grpId="0"/>
      <p:bldP spid="376" grpId="0"/>
      <p:bldP spid="37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4"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2">
            <a:alphaModFix/>
          </a:blip>
          <a:stretch/>
        </p:blipFill>
        <p:spPr>
          <a:xfrm>
            <a:off x="0" y="0"/>
            <a:ext cx="18288000" cy="10287000"/>
          </a:xfrm>
          <a:prstGeom prst="rect">
            <a:avLst/>
          </a:prstGeom>
        </p:spPr>
      </p:pic>
      <p:pic>
        <p:nvPicPr>
          <p:cNvPr id="505"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3">
            <a:alphaModFix/>
          </a:blip>
          <a:stretch/>
        </p:blipFill>
        <p:spPr>
          <a:xfrm>
            <a:off x="0" y="0"/>
            <a:ext cx="6667500" cy="6667500"/>
          </a:xfrm>
          <a:prstGeom prst="rect">
            <a:avLst/>
          </a:prstGeom>
        </p:spPr>
      </p:pic>
      <p:pic>
        <p:nvPicPr>
          <p:cNvPr id="507"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4">
            <a:alphaModFix/>
          </a:blip>
          <a:stretch/>
        </p:blipFill>
        <p:spPr>
          <a:xfrm>
            <a:off x="8046815" y="0"/>
            <a:ext cx="10239375" cy="10287000"/>
          </a:xfrm>
          <a:prstGeom prst="rect">
            <a:avLst/>
          </a:prstGeom>
        </p:spPr>
      </p:pic>
      <p:pic>
        <p:nvPicPr>
          <p:cNvPr id="509" name="84b3358f-1415-4b90-a71a-e79a5ed50e47">
            <a:extLst>
              <a:ext uri="{FF2B5EF4-FFF2-40B4-BE49-F238E27FC236}">
                <a16:creationId xmlns:a16="http://schemas.microsoft.com/office/drawing/2014/main" id="{A8642F66-C0BB-4949-9A9C-024B120A5D52}"/>
              </a:ext>
            </a:extLst>
          </p:cNvPr>
          <p:cNvPicPr preferRelativeResize="0">
            <a:picLocks noChangeAspect="1"/>
          </p:cNvPicPr>
          <p:nvPr/>
        </p:nvPicPr>
        <p:blipFill rotWithShape="1">
          <a:blip r:embed="rId5">
            <a:alphaModFix/>
          </a:blip>
          <a:stretch/>
        </p:blipFill>
        <p:spPr>
          <a:xfrm>
            <a:off x="8991600" y="2628900"/>
            <a:ext cx="8610600" cy="6972300"/>
          </a:xfrm>
          <a:prstGeom prst="rect">
            <a:avLst/>
          </a:prstGeom>
        </p:spPr>
      </p:pic>
      <p:pic>
        <p:nvPicPr>
          <p:cNvPr id="511"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6">
            <a:alphaModFix/>
          </a:blip>
          <a:stretch/>
        </p:blipFill>
        <p:spPr>
          <a:xfrm>
            <a:off x="38100" y="-12004"/>
            <a:ext cx="8343900" cy="10210800"/>
          </a:xfrm>
          <a:prstGeom prst="rect">
            <a:avLst/>
          </a:prstGeom>
        </p:spPr>
      </p:pic>
      <p:sp>
        <p:nvSpPr>
          <p:cNvPr id="515" name="-0">
            <a:extLst>
              <a:ext uri="{FF2B5EF4-FFF2-40B4-BE49-F238E27FC236}">
                <a16:creationId xmlns:a16="http://schemas.microsoft.com/office/drawing/2014/main" id="{111B4A49-B930-4A89-A1CD-6CA2B3D95AED}"/>
              </a:ext>
            </a:extLst>
          </p:cNvPr>
          <p:cNvSpPr txBox="1"/>
          <p:nvPr/>
        </p:nvSpPr>
        <p:spPr>
          <a:xfrm>
            <a:off x="4073462" y="1173480"/>
            <a:ext cx="323850" cy="331886"/>
          </a:xfrm>
          <a:prstGeom prst="rect">
            <a:avLst/>
          </a:prstGeom>
          <a:noFill/>
        </p:spPr>
        <p:txBody>
          <a:bodyPr vertOverflow="clip" horzOverflow="clip" wrap="square" lIns="0" tIns="0" rIns="0" bIns="0" rtlCol="0" anchor="t">
            <a:spAutoFit/>
          </a:bodyPr>
          <a:lstStyle/>
          <a:p>
            <a:pPr algn="ctr">
              <a:lnSpc>
                <a:spcPts val="2835"/>
              </a:lnSpc>
            </a:pPr>
            <a:r>
              <a:rPr lang="en-US" sz="1890" spc="19" dirty="0">
                <a:solidFill>
                  <a:srgbClr val="2196F3">
                    <a:alpha val="100000"/>
                  </a:srgbClr>
                </a:solidFill>
                <a:latin typeface="Noto Serif SemiBold" panose="00000700000000000000" pitchFamily="2" charset="0"/>
              </a:rPr>
              <a:t>0</a:t>
            </a:r>
          </a:p>
        </p:txBody>
      </p:sp>
      <p:sp>
        <p:nvSpPr>
          <p:cNvPr id="517" name="Primary Heading-0">
            <a:extLst>
              <a:ext uri="{FF2B5EF4-FFF2-40B4-BE49-F238E27FC236}">
                <a16:creationId xmlns:a16="http://schemas.microsoft.com/office/drawing/2014/main" id="{111B4A49-B930-4A89-A1CD-6CA2B3D95AED}"/>
              </a:ext>
            </a:extLst>
          </p:cNvPr>
          <p:cNvSpPr txBox="1"/>
          <p:nvPr/>
        </p:nvSpPr>
        <p:spPr>
          <a:xfrm>
            <a:off x="875395" y="721490"/>
            <a:ext cx="7019925" cy="715196"/>
          </a:xfrm>
          <a:prstGeom prst="rect">
            <a:avLst/>
          </a:prstGeom>
          <a:noFill/>
        </p:spPr>
        <p:txBody>
          <a:bodyPr vertOverflow="clip" horzOverflow="clip" wrap="square" lIns="0" tIns="0" rIns="0" bIns="0" rtlCol="0" anchor="t">
            <a:spAutoFit/>
          </a:bodyPr>
          <a:lstStyle/>
          <a:p>
            <a:pPr algn="ctr">
              <a:lnSpc>
                <a:spcPts val="2940"/>
              </a:lnSpc>
            </a:pPr>
            <a:r>
              <a:rPr lang="en-US" sz="2100" spc="-42" dirty="0">
                <a:solidFill>
                  <a:srgbClr val="FFFFFF">
                    <a:alpha val="100000"/>
                  </a:srgbClr>
                </a:solidFill>
                <a:latin typeface="IBM Plex Serif SemiBold" panose="00000700000000000000" pitchFamily="2" charset="0"/>
              </a:rPr>
              <a:t>Structure the final presentation in PPT format, following a logical order</a:t>
            </a:r>
          </a:p>
        </p:txBody>
      </p:sp>
      <p:sp>
        <p:nvSpPr>
          <p:cNvPr id="519" name="Description of a primary heading-0">
            <a:extLst>
              <a:ext uri="{FF2B5EF4-FFF2-40B4-BE49-F238E27FC236}">
                <a16:creationId xmlns:a16="http://schemas.microsoft.com/office/drawing/2014/main" id="{111B4A49-B930-4A89-A1CD-6CA2B3D95AED}"/>
              </a:ext>
            </a:extLst>
          </p:cNvPr>
          <p:cNvSpPr txBox="1"/>
          <p:nvPr/>
        </p:nvSpPr>
        <p:spPr>
          <a:xfrm>
            <a:off x="723900" y="2241232"/>
            <a:ext cx="7019925" cy="6568080"/>
          </a:xfrm>
          <a:prstGeom prst="rect">
            <a:avLst/>
          </a:prstGeom>
          <a:noFill/>
        </p:spPr>
        <p:txBody>
          <a:bodyPr vertOverflow="clip" horzOverflow="clip" wrap="square" lIns="0" tIns="0" rIns="0" bIns="0" rtlCol="0" anchor="t">
            <a:spAutoFit/>
          </a:bodyPr>
          <a:lstStyle/>
          <a:p>
            <a:pPr marL="342900" indent="-342900">
              <a:lnSpc>
                <a:spcPct val="200000"/>
              </a:lnSpc>
              <a:buFont typeface="+mj-lt"/>
              <a:buAutoNum type="arabicPeriod"/>
            </a:pPr>
            <a:r>
              <a:rPr lang="en-US" b="1" spc="-18" dirty="0">
                <a:solidFill>
                  <a:srgbClr val="FFFFFF">
                    <a:alpha val="100000"/>
                  </a:srgbClr>
                </a:solidFill>
                <a:latin typeface="IBM Plex Sans" panose="00000700000000000000" pitchFamily="2" charset="0"/>
              </a:rPr>
              <a:t>Group Details </a:t>
            </a:r>
            <a:r>
              <a:rPr lang="en-US" spc="-18" dirty="0">
                <a:solidFill>
                  <a:srgbClr val="FFFFFF">
                    <a:alpha val="100000"/>
                  </a:srgbClr>
                </a:solidFill>
                <a:latin typeface="IBM Plex Sans" panose="00000700000000000000" pitchFamily="2" charset="0"/>
              </a:rPr>
              <a:t>– Team members and roles.</a:t>
            </a:r>
          </a:p>
          <a:p>
            <a:pPr marL="342900" indent="-342900">
              <a:lnSpc>
                <a:spcPct val="200000"/>
              </a:lnSpc>
              <a:buFont typeface="+mj-lt"/>
              <a:buAutoNum type="arabicPeriod"/>
            </a:pPr>
            <a:r>
              <a:rPr lang="en-US" b="1" spc="-18" dirty="0">
                <a:solidFill>
                  <a:srgbClr val="FFFFFF">
                    <a:alpha val="100000"/>
                  </a:srgbClr>
                </a:solidFill>
                <a:latin typeface="IBM Plex Sans" panose="00000700000000000000" pitchFamily="2" charset="0"/>
              </a:rPr>
              <a:t>Project Summary </a:t>
            </a:r>
            <a:r>
              <a:rPr lang="en-US" spc="-18" dirty="0">
                <a:solidFill>
                  <a:srgbClr val="FFFFFF">
                    <a:alpha val="100000"/>
                  </a:srgbClr>
                </a:solidFill>
                <a:latin typeface="IBM Plex Sans" panose="00000700000000000000" pitchFamily="2" charset="0"/>
              </a:rPr>
              <a:t>– Brief overview of objectives and impact.</a:t>
            </a:r>
          </a:p>
          <a:p>
            <a:pPr marL="342900" indent="-342900">
              <a:lnSpc>
                <a:spcPct val="200000"/>
              </a:lnSpc>
              <a:buFont typeface="+mj-lt"/>
              <a:buAutoNum type="arabicPeriod"/>
            </a:pPr>
            <a:r>
              <a:rPr lang="en-US" b="1" spc="-18" dirty="0">
                <a:solidFill>
                  <a:srgbClr val="FFFFFF">
                    <a:alpha val="100000"/>
                  </a:srgbClr>
                </a:solidFill>
                <a:latin typeface="IBM Plex Sans" panose="00000700000000000000" pitchFamily="2" charset="0"/>
              </a:rPr>
              <a:t>KPI List </a:t>
            </a:r>
            <a:r>
              <a:rPr lang="en-US" spc="-18" dirty="0">
                <a:solidFill>
                  <a:srgbClr val="FFFFFF">
                    <a:alpha val="100000"/>
                  </a:srgbClr>
                </a:solidFill>
                <a:latin typeface="IBM Plex Sans" panose="00000700000000000000" pitchFamily="2" charset="0"/>
              </a:rPr>
              <a:t>– Key performance indicators and their business relevance.</a:t>
            </a:r>
          </a:p>
          <a:p>
            <a:pPr marL="342900" indent="-342900">
              <a:lnSpc>
                <a:spcPct val="200000"/>
              </a:lnSpc>
              <a:buFont typeface="+mj-lt"/>
              <a:buAutoNum type="arabicPeriod"/>
            </a:pPr>
            <a:r>
              <a:rPr lang="en-US" b="1" spc="-18" dirty="0">
                <a:solidFill>
                  <a:srgbClr val="FFFFFF">
                    <a:alpha val="100000"/>
                  </a:srgbClr>
                </a:solidFill>
                <a:latin typeface="IBM Plex Sans" panose="00000700000000000000" pitchFamily="2" charset="0"/>
              </a:rPr>
              <a:t>Excel Dashboard </a:t>
            </a:r>
            <a:r>
              <a:rPr lang="en-US" spc="-18" dirty="0">
                <a:solidFill>
                  <a:srgbClr val="FFFFFF">
                    <a:alpha val="100000"/>
                  </a:srgbClr>
                </a:solidFill>
                <a:latin typeface="IBM Plex Sans" panose="00000700000000000000" pitchFamily="2" charset="0"/>
              </a:rPr>
              <a:t>– Initial findings and data trends.</a:t>
            </a:r>
          </a:p>
          <a:p>
            <a:pPr marL="342900" indent="-342900">
              <a:lnSpc>
                <a:spcPct val="200000"/>
              </a:lnSpc>
              <a:buFont typeface="+mj-lt"/>
              <a:buAutoNum type="arabicPeriod"/>
            </a:pPr>
            <a:r>
              <a:rPr lang="en-US" b="1" spc="-18" dirty="0">
                <a:solidFill>
                  <a:srgbClr val="FFFFFF">
                    <a:alpha val="100000"/>
                  </a:srgbClr>
                </a:solidFill>
                <a:latin typeface="IBM Plex Sans" panose="00000700000000000000" pitchFamily="2" charset="0"/>
              </a:rPr>
              <a:t>Tableau Dashboard </a:t>
            </a:r>
            <a:r>
              <a:rPr lang="en-US" spc="-18" dirty="0">
                <a:solidFill>
                  <a:srgbClr val="FFFFFF">
                    <a:alpha val="100000"/>
                  </a:srgbClr>
                </a:solidFill>
                <a:latin typeface="IBM Plex Sans" panose="00000700000000000000" pitchFamily="2" charset="0"/>
              </a:rPr>
              <a:t>– Interactive visualizations and insights.</a:t>
            </a:r>
          </a:p>
          <a:p>
            <a:pPr marL="342900" indent="-342900">
              <a:lnSpc>
                <a:spcPct val="200000"/>
              </a:lnSpc>
              <a:buFont typeface="+mj-lt"/>
              <a:buAutoNum type="arabicPeriod"/>
            </a:pPr>
            <a:r>
              <a:rPr lang="en-US" b="1" spc="-18" dirty="0">
                <a:solidFill>
                  <a:srgbClr val="FFFFFF">
                    <a:alpha val="100000"/>
                  </a:srgbClr>
                </a:solidFill>
                <a:latin typeface="IBM Plex Sans" panose="00000700000000000000" pitchFamily="2" charset="0"/>
              </a:rPr>
              <a:t>Power BI Dashboard </a:t>
            </a:r>
            <a:r>
              <a:rPr lang="en-US" spc="-18" dirty="0">
                <a:solidFill>
                  <a:srgbClr val="FFFFFF">
                    <a:alpha val="100000"/>
                  </a:srgbClr>
                </a:solidFill>
                <a:latin typeface="IBM Plex Sans" panose="00000700000000000000" pitchFamily="2" charset="0"/>
              </a:rPr>
              <a:t>– Advanced analytics and performance tracking.</a:t>
            </a:r>
          </a:p>
          <a:p>
            <a:pPr marL="342900" indent="-342900">
              <a:lnSpc>
                <a:spcPct val="200000"/>
              </a:lnSpc>
              <a:buFont typeface="+mj-lt"/>
              <a:buAutoNum type="arabicPeriod"/>
            </a:pPr>
            <a:r>
              <a:rPr lang="en-US" b="1" spc="-18" dirty="0">
                <a:solidFill>
                  <a:srgbClr val="FFFFFF">
                    <a:alpha val="100000"/>
                  </a:srgbClr>
                </a:solidFill>
                <a:latin typeface="IBM Plex Sans" panose="00000700000000000000" pitchFamily="2" charset="0"/>
              </a:rPr>
              <a:t>SQL Query Image </a:t>
            </a:r>
            <a:r>
              <a:rPr lang="en-US" spc="-18" dirty="0">
                <a:solidFill>
                  <a:srgbClr val="FFFFFF">
                    <a:alpha val="100000"/>
                  </a:srgbClr>
                </a:solidFill>
                <a:latin typeface="IBM Plex Sans" panose="00000700000000000000" pitchFamily="2" charset="0"/>
              </a:rPr>
              <a:t>– Schema and queries used for data transformation.</a:t>
            </a:r>
          </a:p>
          <a:p>
            <a:pPr marL="342900" indent="-342900">
              <a:lnSpc>
                <a:spcPct val="200000"/>
              </a:lnSpc>
              <a:buFont typeface="+mj-lt"/>
              <a:buAutoNum type="arabicPeriod"/>
            </a:pPr>
            <a:r>
              <a:rPr lang="en-US" b="1" spc="-18" dirty="0">
                <a:solidFill>
                  <a:srgbClr val="FFFFFF">
                    <a:alpha val="100000"/>
                  </a:srgbClr>
                </a:solidFill>
                <a:latin typeface="IBM Plex Sans" panose="00000700000000000000" pitchFamily="2" charset="0"/>
              </a:rPr>
              <a:t>Key Takeaways </a:t>
            </a:r>
            <a:r>
              <a:rPr lang="en-US" spc="-18" dirty="0">
                <a:solidFill>
                  <a:srgbClr val="FFFFFF">
                    <a:alpha val="100000"/>
                  </a:srgbClr>
                </a:solidFill>
                <a:latin typeface="IBM Plex Sans" panose="00000700000000000000" pitchFamily="2" charset="0"/>
              </a:rPr>
              <a:t>– Business insights, challenges, and future recommendations</a:t>
            </a:r>
            <a:endParaRPr lang="en-US" sz="1800" spc="-18" dirty="0">
              <a:solidFill>
                <a:srgbClr val="FFFFFF">
                  <a:alpha val="100000"/>
                </a:srgbClr>
              </a:solidFill>
              <a:latin typeface="IBM Plex Sans" panose="00000700000000000000" pitchFamily="2" charset="0"/>
            </a:endParaRPr>
          </a:p>
        </p:txBody>
      </p:sp>
      <p:sp>
        <p:nvSpPr>
          <p:cNvPr id="537" name="Click here to edit title-425">
            <a:extLst>
              <a:ext uri="{FF2B5EF4-FFF2-40B4-BE49-F238E27FC236}">
                <a16:creationId xmlns:a16="http://schemas.microsoft.com/office/drawing/2014/main" id="{111B4A49-B930-4A89-A1CD-6CA2B3D95AED}"/>
              </a:ext>
            </a:extLst>
          </p:cNvPr>
          <p:cNvSpPr txBox="1"/>
          <p:nvPr/>
        </p:nvSpPr>
        <p:spPr>
          <a:xfrm>
            <a:off x="8991600" y="990600"/>
            <a:ext cx="8658225" cy="1318118"/>
          </a:xfrm>
          <a:prstGeom prst="rect">
            <a:avLst/>
          </a:prstGeom>
          <a:noFill/>
        </p:spPr>
        <p:txBody>
          <a:bodyPr vertOverflow="clip" horzOverflow="clip" wrap="square" lIns="0" tIns="0" rIns="0" bIns="0" rtlCol="0" anchor="t">
            <a:spAutoFit/>
          </a:bodyPr>
          <a:lstStyle/>
          <a:p>
            <a:pPr>
              <a:lnSpc>
                <a:spcPts val="5292"/>
              </a:lnSpc>
            </a:pPr>
            <a:r>
              <a:rPr lang="en-US" sz="4200" spc="-84" dirty="0">
                <a:solidFill>
                  <a:srgbClr val="181C24">
                    <a:alpha val="100000"/>
                  </a:srgbClr>
                </a:solidFill>
                <a:latin typeface="IBM Plex Serif SemiBold" panose="00000700000000000000" pitchFamily="2" charset="0"/>
              </a:rPr>
              <a:t>Final Presentation &amp; Report Preparation</a:t>
            </a:r>
          </a:p>
        </p:txBody>
      </p:sp>
      <p:sp>
        <p:nvSpPr>
          <p:cNvPr id="539" name="Click here to edit label-455">
            <a:extLst>
              <a:ext uri="{FF2B5EF4-FFF2-40B4-BE49-F238E27FC236}">
                <a16:creationId xmlns:a16="http://schemas.microsoft.com/office/drawing/2014/main" id="{111B4A49-B930-4A89-A1CD-6CA2B3D95AED}"/>
              </a:ext>
            </a:extLst>
          </p:cNvPr>
          <p:cNvSpPr txBox="1"/>
          <p:nvPr/>
        </p:nvSpPr>
        <p:spPr>
          <a:xfrm>
            <a:off x="8837389" y="522780"/>
            <a:ext cx="8658225" cy="270202"/>
          </a:xfrm>
          <a:prstGeom prst="rect">
            <a:avLst/>
          </a:prstGeom>
          <a:noFill/>
        </p:spPr>
        <p:txBody>
          <a:bodyPr vertOverflow="clip" horzOverflow="clip" wrap="square" lIns="0" tIns="0" rIns="0" bIns="0" rtlCol="0" anchor="t">
            <a:spAutoFit/>
          </a:bodyPr>
          <a:lstStyle/>
          <a:p>
            <a:pPr algn="l">
              <a:lnSpc>
                <a:spcPts val="2196"/>
              </a:lnSpc>
            </a:pPr>
            <a:r>
              <a:rPr lang="en-US" sz="1800" b="1" spc="180" dirty="0">
                <a:solidFill>
                  <a:srgbClr val="6E7177">
                    <a:alpha val="100000"/>
                  </a:srgbClr>
                </a:solidFill>
                <a:latin typeface="IBM Plex Sans" panose="00000700000000000000" pitchFamily="2" charset="0"/>
              </a:rPr>
              <a:t>  Report Preparation and final Submission </a:t>
            </a:r>
          </a:p>
        </p:txBody>
      </p:sp>
    </p:spTree>
    <p:extLst>
      <p:ext uri="{BB962C8B-B14F-4D97-AF65-F5344CB8AC3E}">
        <p14:creationId xmlns:p14="http://schemas.microsoft.com/office/powerpoint/2010/main" val="3648047976"/>
      </p:ext>
    </p:extLst>
  </p:cSld>
  <p:clrMapOvr>
    <a:masterClrMapping/>
  </p:clrMapOvr>
  <mc:AlternateContent xmlns:mc="http://schemas.openxmlformats.org/markup-compatibility/2006" xmlns:p14="http://schemas.microsoft.com/office/powerpoint/2010/main">
    <mc:Choice Requires="p14">
      <p:transition spd="med" p14:dur="700" advClick="0">
        <p:push dir="u"/>
      </p:transition>
    </mc:Choice>
    <mc:Fallback xmlns="">
      <p:transition spd="med" advClick="0">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accel="50000" decel="50000" fill="hold" nodeType="withEffect">
                                  <p:stCondLst>
                                    <p:cond delay="0"/>
                                  </p:stCondLst>
                                  <p:childTnLst>
                                    <p:set>
                                      <p:cBhvr>
                                        <p:cTn id="6" dur="1" fill="hold">
                                          <p:stCondLst>
                                            <p:cond delay="0"/>
                                          </p:stCondLst>
                                        </p:cTn>
                                        <p:tgtEl>
                                          <p:spTgt spid="505"/>
                                        </p:tgtEl>
                                        <p:attrNameLst>
                                          <p:attrName>style.visibility</p:attrName>
                                        </p:attrNameLst>
                                      </p:cBhvr>
                                      <p:to>
                                        <p:strVal val="visible"/>
                                      </p:to>
                                    </p:set>
                                    <p:animEffect transition="in" filter="fade">
                                      <p:cBhvr>
                                        <p:cTn id="7" dur="1200"/>
                                        <p:tgtEl>
                                          <p:spTgt spid="505"/>
                                        </p:tgtEl>
                                      </p:cBhvr>
                                    </p:animEffect>
                                  </p:childTnLst>
                                </p:cTn>
                              </p:par>
                              <p:par>
                                <p:cTn id="8" presetID="64" presetClass="path" presetSubtype="0" accel="50000" decel="50000" fill="hold" nodeType="withEffect">
                                  <p:stCondLst>
                                    <p:cond delay="0"/>
                                  </p:stCondLst>
                                  <p:childTnLst>
                                    <p:animMotion origin="layout" path="M 0 0.074074075 L 0 0 E" pathEditMode="relative" ptsTypes="">
                                      <p:cBhvr>
                                        <p:cTn id="9" dur="1200" fill="hold"/>
                                        <p:tgtEl>
                                          <p:spTgt spid="505"/>
                                        </p:tgtEl>
                                        <p:attrNameLst>
                                          <p:attrName>ppt_x</p:attrName>
                                          <p:attrName>ppt_y</p:attrName>
                                        </p:attrNameLst>
                                      </p:cBhvr>
                                    </p:animMotion>
                                  </p:childTnLst>
                                </p:cTn>
                              </p:par>
                              <p:par>
                                <p:cTn id="10" presetID="10" presetClass="entr" presetSubtype="0" accel="50000" decel="50000" fill="hold" nodeType="withEffect">
                                  <p:stCondLst>
                                    <p:cond delay="0"/>
                                  </p:stCondLst>
                                  <p:childTnLst>
                                    <p:set>
                                      <p:cBhvr>
                                        <p:cTn id="11" dur="1" fill="hold">
                                          <p:stCondLst>
                                            <p:cond delay="0"/>
                                          </p:stCondLst>
                                        </p:cTn>
                                        <p:tgtEl>
                                          <p:spTgt spid="507"/>
                                        </p:tgtEl>
                                        <p:attrNameLst>
                                          <p:attrName>style.visibility</p:attrName>
                                        </p:attrNameLst>
                                      </p:cBhvr>
                                      <p:to>
                                        <p:strVal val="visible"/>
                                      </p:to>
                                    </p:set>
                                    <p:animEffect transition="in" filter="fade">
                                      <p:cBhvr>
                                        <p:cTn id="12" dur="1200"/>
                                        <p:tgtEl>
                                          <p:spTgt spid="507"/>
                                        </p:tgtEl>
                                      </p:cBhvr>
                                    </p:animEffect>
                                  </p:childTnLst>
                                </p:cTn>
                              </p:par>
                              <p:par>
                                <p:cTn id="13" presetID="64" presetClass="path" presetSubtype="0" accel="50000" decel="50000" fill="hold" nodeType="withEffect">
                                  <p:stCondLst>
                                    <p:cond delay="0"/>
                                  </p:stCondLst>
                                  <p:childTnLst>
                                    <p:animMotion origin="layout" path="M 1.3033549E-06 0.074074075 L 1.3033549E-06 0 E" pathEditMode="relative" ptsTypes="">
                                      <p:cBhvr>
                                        <p:cTn id="14" dur="1200" fill="hold"/>
                                        <p:tgtEl>
                                          <p:spTgt spid="507"/>
                                        </p:tgtEl>
                                        <p:attrNameLst>
                                          <p:attrName>ppt_x</p:attrName>
                                          <p:attrName>ppt_y</p:attrName>
                                        </p:attrNameLst>
                                      </p:cBhvr>
                                    </p:animMotion>
                                  </p:childTnLst>
                                </p:cTn>
                              </p:par>
                              <p:par>
                                <p:cTn id="15" presetID="10" presetClass="entr" presetSubtype="0" accel="50000" decel="50000" fill="hold" nodeType="withEffect">
                                  <p:stCondLst>
                                    <p:cond delay="800"/>
                                  </p:stCondLst>
                                  <p:childTnLst>
                                    <p:set>
                                      <p:cBhvr>
                                        <p:cTn id="16" dur="1" fill="hold">
                                          <p:stCondLst>
                                            <p:cond delay="0"/>
                                          </p:stCondLst>
                                        </p:cTn>
                                        <p:tgtEl>
                                          <p:spTgt spid="509"/>
                                        </p:tgtEl>
                                        <p:attrNameLst>
                                          <p:attrName>style.visibility</p:attrName>
                                        </p:attrNameLst>
                                      </p:cBhvr>
                                      <p:to>
                                        <p:strVal val="visible"/>
                                      </p:to>
                                    </p:set>
                                    <p:animEffect transition="in" filter="fade">
                                      <p:cBhvr>
                                        <p:cTn id="17" dur="600"/>
                                        <p:tgtEl>
                                          <p:spTgt spid="509"/>
                                        </p:tgtEl>
                                      </p:cBhvr>
                                    </p:animEffect>
                                  </p:childTnLst>
                                </p:cTn>
                              </p:par>
                              <p:par>
                                <p:cTn id="18" presetID="64" presetClass="path" presetSubtype="0" accel="50000" decel="50000" fill="hold" nodeType="withEffect">
                                  <p:stCondLst>
                                    <p:cond delay="800"/>
                                  </p:stCondLst>
                                  <p:childTnLst>
                                    <p:animMotion origin="layout" path="M 0 0.046296295 L 0 0 E" pathEditMode="relative" ptsTypes="">
                                      <p:cBhvr>
                                        <p:cTn id="19" dur="600" fill="hold"/>
                                        <p:tgtEl>
                                          <p:spTgt spid="509"/>
                                        </p:tgtEl>
                                        <p:attrNameLst>
                                          <p:attrName>ppt_x</p:attrName>
                                          <p:attrName>ppt_y</p:attrName>
                                        </p:attrNameLst>
                                      </p:cBhvr>
                                    </p:animMotion>
                                  </p:childTnLst>
                                </p:cTn>
                              </p:par>
                              <p:par>
                                <p:cTn id="20" presetID="10" presetClass="entr" presetSubtype="0" accel="50000" decel="50000" fill="hold" nodeType="withEffect">
                                  <p:stCondLst>
                                    <p:cond delay="0"/>
                                  </p:stCondLst>
                                  <p:childTnLst>
                                    <p:set>
                                      <p:cBhvr>
                                        <p:cTn id="21" dur="1" fill="hold">
                                          <p:stCondLst>
                                            <p:cond delay="0"/>
                                          </p:stCondLst>
                                        </p:cTn>
                                        <p:tgtEl>
                                          <p:spTgt spid="511"/>
                                        </p:tgtEl>
                                        <p:attrNameLst>
                                          <p:attrName>style.visibility</p:attrName>
                                        </p:attrNameLst>
                                      </p:cBhvr>
                                      <p:to>
                                        <p:strVal val="visible"/>
                                      </p:to>
                                    </p:set>
                                    <p:animEffect transition="in" filter="fade">
                                      <p:cBhvr>
                                        <p:cTn id="22" dur="1000"/>
                                        <p:tgtEl>
                                          <p:spTgt spid="511"/>
                                        </p:tgtEl>
                                      </p:cBhvr>
                                    </p:animEffect>
                                  </p:childTnLst>
                                </p:cTn>
                              </p:par>
                              <p:par>
                                <p:cTn id="23" presetID="64" presetClass="path" presetSubtype="0" accel="50000" decel="50000" fill="hold" nodeType="withEffect">
                                  <p:stCondLst>
                                    <p:cond delay="0"/>
                                  </p:stCondLst>
                                  <p:childTnLst>
                                    <p:animMotion origin="layout" path="M 0 0.046296295 L 0 0 E" pathEditMode="relative" ptsTypes="">
                                      <p:cBhvr>
                                        <p:cTn id="24" dur="1000" fill="hold"/>
                                        <p:tgtEl>
                                          <p:spTgt spid="511"/>
                                        </p:tgtEl>
                                        <p:attrNameLst>
                                          <p:attrName>ppt_x</p:attrName>
                                          <p:attrName>ppt_y</p:attrName>
                                        </p:attrNameLst>
                                      </p:cBhvr>
                                    </p:animMotion>
                                  </p:childTnLst>
                                </p:cTn>
                              </p:par>
                              <p:par>
                                <p:cTn id="25" presetID="10" presetClass="entr" presetSubtype="0" accel="50000" decel="50000" fill="hold" nodeType="withEffect">
                                  <p:stCondLst>
                                    <p:cond delay="1200"/>
                                  </p:stCondLst>
                                  <p:childTnLst>
                                    <p:set>
                                      <p:cBhvr>
                                        <p:cTn id="26" dur="1" fill="hold">
                                          <p:stCondLst>
                                            <p:cond delay="0"/>
                                          </p:stCondLst>
                                        </p:cTn>
                                        <p:tgtEl>
                                          <p:spTgt spid="515"/>
                                        </p:tgtEl>
                                        <p:attrNameLst>
                                          <p:attrName>style.visibility</p:attrName>
                                        </p:attrNameLst>
                                      </p:cBhvr>
                                      <p:to>
                                        <p:strVal val="visible"/>
                                      </p:to>
                                    </p:set>
                                    <p:animEffect transition="in" filter="fade">
                                      <p:cBhvr>
                                        <p:cTn id="27" dur="1000"/>
                                        <p:tgtEl>
                                          <p:spTgt spid="515"/>
                                        </p:tgtEl>
                                      </p:cBhvr>
                                    </p:animEffect>
                                  </p:childTnLst>
                                </p:cTn>
                              </p:par>
                              <p:par>
                                <p:cTn id="28" presetID="64" presetClass="path" presetSubtype="0" accel="50000" decel="50000" fill="hold" nodeType="withEffect">
                                  <p:stCondLst>
                                    <p:cond delay="1200"/>
                                  </p:stCondLst>
                                  <p:childTnLst>
                                    <p:animMotion origin="layout" path="M -1.9550323E-06 0.046299193 L -1.9550323E-06 2.8963443E-06 E" pathEditMode="relative" ptsTypes="">
                                      <p:cBhvr>
                                        <p:cTn id="29" dur="1000" fill="hold"/>
                                        <p:tgtEl>
                                          <p:spTgt spid="515"/>
                                        </p:tgtEl>
                                        <p:attrNameLst>
                                          <p:attrName>ppt_x</p:attrName>
                                          <p:attrName>ppt_y</p:attrName>
                                        </p:attrNameLst>
                                      </p:cBhvr>
                                    </p:animMotion>
                                  </p:childTnLst>
                                </p:cTn>
                              </p:par>
                              <p:par>
                                <p:cTn id="30" presetID="10" presetClass="entr" presetSubtype="0" accel="50000" decel="50000" fill="hold" nodeType="withEffect">
                                  <p:stCondLst>
                                    <p:cond delay="1200"/>
                                  </p:stCondLst>
                                  <p:childTnLst>
                                    <p:set>
                                      <p:cBhvr>
                                        <p:cTn id="31" dur="1" fill="hold">
                                          <p:stCondLst>
                                            <p:cond delay="0"/>
                                          </p:stCondLst>
                                        </p:cTn>
                                        <p:tgtEl>
                                          <p:spTgt spid="517"/>
                                        </p:tgtEl>
                                        <p:attrNameLst>
                                          <p:attrName>style.visibility</p:attrName>
                                        </p:attrNameLst>
                                      </p:cBhvr>
                                      <p:to>
                                        <p:strVal val="visible"/>
                                      </p:to>
                                    </p:set>
                                    <p:animEffect transition="in" filter="fade">
                                      <p:cBhvr>
                                        <p:cTn id="32" dur="1000"/>
                                        <p:tgtEl>
                                          <p:spTgt spid="517"/>
                                        </p:tgtEl>
                                      </p:cBhvr>
                                    </p:animEffect>
                                  </p:childTnLst>
                                </p:cTn>
                              </p:par>
                              <p:par>
                                <p:cTn id="33" presetID="64" presetClass="path" presetSubtype="0" accel="50000" decel="50000" fill="hold" nodeType="withEffect">
                                  <p:stCondLst>
                                    <p:cond delay="1200"/>
                                  </p:stCondLst>
                                  <p:childTnLst>
                                    <p:animMotion origin="layout" path="M 0 0.046295717 L 0 -5.7926883E-07 E" pathEditMode="relative" ptsTypes="">
                                      <p:cBhvr>
                                        <p:cTn id="34" dur="1000" fill="hold"/>
                                        <p:tgtEl>
                                          <p:spTgt spid="517"/>
                                        </p:tgtEl>
                                        <p:attrNameLst>
                                          <p:attrName>ppt_x</p:attrName>
                                          <p:attrName>ppt_y</p:attrName>
                                        </p:attrNameLst>
                                      </p:cBhvr>
                                    </p:animMotion>
                                  </p:childTnLst>
                                </p:cTn>
                              </p:par>
                              <p:par>
                                <p:cTn id="35" presetID="10" presetClass="entr" presetSubtype="0" accel="50000" decel="50000" fill="hold" nodeType="withEffect">
                                  <p:stCondLst>
                                    <p:cond delay="1200"/>
                                  </p:stCondLst>
                                  <p:childTnLst>
                                    <p:set>
                                      <p:cBhvr>
                                        <p:cTn id="36" dur="1" fill="hold">
                                          <p:stCondLst>
                                            <p:cond delay="0"/>
                                          </p:stCondLst>
                                        </p:cTn>
                                        <p:tgtEl>
                                          <p:spTgt spid="519"/>
                                        </p:tgtEl>
                                        <p:attrNameLst>
                                          <p:attrName>style.visibility</p:attrName>
                                        </p:attrNameLst>
                                      </p:cBhvr>
                                      <p:to>
                                        <p:strVal val="visible"/>
                                      </p:to>
                                    </p:set>
                                    <p:animEffect transition="in" filter="fade">
                                      <p:cBhvr>
                                        <p:cTn id="37" dur="1000"/>
                                        <p:tgtEl>
                                          <p:spTgt spid="519"/>
                                        </p:tgtEl>
                                      </p:cBhvr>
                                    </p:animEffect>
                                  </p:childTnLst>
                                </p:cTn>
                              </p:par>
                              <p:par>
                                <p:cTn id="38" presetID="64" presetClass="path" presetSubtype="0" accel="50000" decel="50000" fill="hold" nodeType="withEffect">
                                  <p:stCondLst>
                                    <p:cond delay="1200"/>
                                  </p:stCondLst>
                                  <p:childTnLst>
                                    <p:animMotion origin="layout" path="M 0 0.0462934 L 0 -2.8963443E-06 E" pathEditMode="relative" ptsTypes="">
                                      <p:cBhvr>
                                        <p:cTn id="39" dur="1000" fill="hold"/>
                                        <p:tgtEl>
                                          <p:spTgt spid="519"/>
                                        </p:tgtEl>
                                        <p:attrNameLst>
                                          <p:attrName>ppt_x</p:attrName>
                                          <p:attrName>ppt_y</p:attrName>
                                        </p:attrNameLst>
                                      </p:cBhvr>
                                    </p:animMotion>
                                  </p:childTnLst>
                                </p:cTn>
                              </p:par>
                              <p:par>
                                <p:cTn id="40" presetID="10" presetClass="entr" presetSubtype="0" accel="50000" decel="50000" fill="hold" nodeType="withEffect">
                                  <p:stCondLst>
                                    <p:cond delay="300"/>
                                  </p:stCondLst>
                                  <p:childTnLst>
                                    <p:set>
                                      <p:cBhvr>
                                        <p:cTn id="41" dur="1" fill="hold">
                                          <p:stCondLst>
                                            <p:cond delay="0"/>
                                          </p:stCondLst>
                                        </p:cTn>
                                        <p:tgtEl>
                                          <p:spTgt spid="537"/>
                                        </p:tgtEl>
                                        <p:attrNameLst>
                                          <p:attrName>style.visibility</p:attrName>
                                        </p:attrNameLst>
                                      </p:cBhvr>
                                      <p:to>
                                        <p:strVal val="visible"/>
                                      </p:to>
                                    </p:set>
                                    <p:animEffect transition="in" filter="fade">
                                      <p:cBhvr>
                                        <p:cTn id="42" dur="600"/>
                                        <p:tgtEl>
                                          <p:spTgt spid="537"/>
                                        </p:tgtEl>
                                      </p:cBhvr>
                                    </p:animEffect>
                                  </p:childTnLst>
                                </p:cTn>
                              </p:par>
                              <p:par>
                                <p:cTn id="43" presetID="64" presetClass="path" presetSubtype="0" accel="50000" decel="50000" fill="hold" nodeType="withEffect">
                                  <p:stCondLst>
                                    <p:cond delay="300"/>
                                  </p:stCondLst>
                                  <p:childTnLst>
                                    <p:animMotion origin="layout" path="M 0 0.046296295 L 0 0 E" pathEditMode="relative" ptsTypes="">
                                      <p:cBhvr>
                                        <p:cTn id="44" dur="600" fill="hold"/>
                                        <p:tgtEl>
                                          <p:spTgt spid="537"/>
                                        </p:tgtEl>
                                        <p:attrNameLst>
                                          <p:attrName>ppt_x</p:attrName>
                                          <p:attrName>ppt_y</p:attrName>
                                        </p:attrNameLst>
                                      </p:cBhvr>
                                    </p:animMotion>
                                  </p:childTnLst>
                                </p:cTn>
                              </p:par>
                              <p:par>
                                <p:cTn id="45" presetID="10" presetClass="entr" presetSubtype="0" accel="50000" decel="50000" fill="hold" nodeType="withEffect">
                                  <p:stCondLst>
                                    <p:cond delay="100"/>
                                  </p:stCondLst>
                                  <p:childTnLst>
                                    <p:set>
                                      <p:cBhvr>
                                        <p:cTn id="46" dur="1" fill="hold">
                                          <p:stCondLst>
                                            <p:cond delay="0"/>
                                          </p:stCondLst>
                                        </p:cTn>
                                        <p:tgtEl>
                                          <p:spTgt spid="539"/>
                                        </p:tgtEl>
                                        <p:attrNameLst>
                                          <p:attrName>style.visibility</p:attrName>
                                        </p:attrNameLst>
                                      </p:cBhvr>
                                      <p:to>
                                        <p:strVal val="visible"/>
                                      </p:to>
                                    </p:set>
                                    <p:animEffect transition="in" filter="fade">
                                      <p:cBhvr>
                                        <p:cTn id="47" dur="600"/>
                                        <p:tgtEl>
                                          <p:spTgt spid="539"/>
                                        </p:tgtEl>
                                      </p:cBhvr>
                                    </p:animEffect>
                                  </p:childTnLst>
                                </p:cTn>
                              </p:par>
                              <p:par>
                                <p:cTn id="48" presetID="64" presetClass="path" presetSubtype="0" accel="50000" decel="50000" fill="hold" nodeType="withEffect">
                                  <p:stCondLst>
                                    <p:cond delay="100"/>
                                  </p:stCondLst>
                                  <p:childTnLst>
                                    <p:animMotion origin="layout" path="M 0 0.046296295 L 0 0 E" pathEditMode="relative" ptsTypes="">
                                      <p:cBhvr>
                                        <p:cTn id="49" dur="600" fill="hold"/>
                                        <p:tgtEl>
                                          <p:spTgt spid="539"/>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5" grpId="0"/>
      <p:bldP spid="507" grpId="0"/>
      <p:bldP spid="509" grpId="0"/>
      <p:bldP spid="511" grpId="0"/>
      <p:bldP spid="515" grpId="0"/>
      <p:bldP spid="517" grpId="0"/>
      <p:bldP spid="519" grpId="0"/>
      <p:bldP spid="537" grpId="0"/>
      <p:bldP spid="53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7"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2">
            <a:alphaModFix/>
          </a:blip>
          <a:stretch/>
        </p:blipFill>
        <p:spPr>
          <a:xfrm>
            <a:off x="0" y="0"/>
            <a:ext cx="18288000" cy="10287000"/>
          </a:xfrm>
          <a:prstGeom prst="rect">
            <a:avLst/>
          </a:prstGeom>
        </p:spPr>
      </p:pic>
      <p:pic>
        <p:nvPicPr>
          <p:cNvPr id="778"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3">
            <a:alphaModFix/>
          </a:blip>
          <a:stretch/>
        </p:blipFill>
        <p:spPr>
          <a:xfrm>
            <a:off x="0" y="0"/>
            <a:ext cx="5715000" cy="5715000"/>
          </a:xfrm>
          <a:prstGeom prst="rect">
            <a:avLst/>
          </a:prstGeom>
        </p:spPr>
      </p:pic>
      <p:pic>
        <p:nvPicPr>
          <p:cNvPr id="780"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4">
            <a:alphaModFix/>
          </a:blip>
          <a:stretch/>
        </p:blipFill>
        <p:spPr>
          <a:xfrm>
            <a:off x="8046815" y="0"/>
            <a:ext cx="10239375" cy="10287000"/>
          </a:xfrm>
          <a:prstGeom prst="rect">
            <a:avLst/>
          </a:prstGeom>
        </p:spPr>
      </p:pic>
      <p:pic>
        <p:nvPicPr>
          <p:cNvPr id="782" name="layoutShapeInnerChild7">
            <a:extLst>
              <a:ext uri="{FF2B5EF4-FFF2-40B4-BE49-F238E27FC236}">
                <a16:creationId xmlns:a16="http://schemas.microsoft.com/office/drawing/2014/main" id="{A8642F66-C0BB-4949-9A9C-024B120A5D52}"/>
              </a:ext>
            </a:extLst>
          </p:cNvPr>
          <p:cNvPicPr>
            <a:picLocks noChangeAspect="1"/>
          </p:cNvPicPr>
          <p:nvPr/>
        </p:nvPicPr>
        <p:blipFill rotWithShape="1">
          <a:blip r:embed="rId5">
            <a:alphaModFix/>
            <a:extLst>
              <a:ext uri="{CDD7CF55-E0E7-4D33-B9AB-F600C352409A}">
                <asvg:svgBlip xmlns:asvg="http://schemas.microsoft.com/office/drawing/2016/SVG/main" xmlns:p14="http://schemas.microsoft.com/office/powerpoint/2010/main" xmlns:a14="http://schemas.microsoft.com/office/drawing/2010/main" xmlns:a16="http://schemas.microsoft.com/office/drawing/2014/main" xmlns="" r:embed="rId302"/>
                <a14:useLocalDpi xmlns:a14="http://schemas.microsoft.com/office/drawing/2010/main" xmlns:p14="http://schemas.microsoft.com/office/powerpoint/2010/main" xmlns:asvg="http://schemas.microsoft.com/office/drawing/2016/SVG/main" xmlns:a16="http://schemas.microsoft.com/office/drawing/2014/main" xmlns="" val="0"/>
              </a:ext>
            </a:extLst>
          </a:blip>
          <a:srcRect/>
          <a:stretch/>
        </p:blipFill>
        <p:spPr>
          <a:xfrm>
            <a:off x="15963900" y="5448300"/>
            <a:ext cx="2324100" cy="4834681"/>
          </a:xfrm>
          <a:prstGeom prst="rect">
            <a:avLst/>
          </a:prstGeom>
        </p:spPr>
      </p:pic>
      <p:pic>
        <p:nvPicPr>
          <p:cNvPr id="784" name="layoutShapeInnerChild9">
            <a:extLst>
              <a:ext uri="{FF2B5EF4-FFF2-40B4-BE49-F238E27FC236}">
                <a16:creationId xmlns:a16="http://schemas.microsoft.com/office/drawing/2014/main" id="{A8642F66-C0BB-4949-9A9C-024B120A5D52}"/>
              </a:ext>
            </a:extLst>
          </p:cNvPr>
          <p:cNvPicPr>
            <a:picLocks noChangeAspect="1"/>
          </p:cNvPicPr>
          <p:nvPr/>
        </p:nvPicPr>
        <p:blipFill rotWithShape="1">
          <a:blip r:embed="rId303">
            <a:alphaModFix/>
            <a:extLst>
              <a:ext uri="{24B5DEC8-37AC-4A67-AC82-5FF9E1DE54F7}">
                <asvg:svgBlip xmlns:asvg="http://schemas.microsoft.com/office/drawing/2016/SVG/main" xmlns:p14="http://schemas.microsoft.com/office/powerpoint/2010/main" xmlns:a14="http://schemas.microsoft.com/office/drawing/2010/main" xmlns:a16="http://schemas.microsoft.com/office/drawing/2014/main" xmlns="" r:embed="rId305"/>
                <a14:useLocalDpi xmlns:a14="http://schemas.microsoft.com/office/drawing/2010/main" xmlns:p14="http://schemas.microsoft.com/office/powerpoint/2010/main" xmlns:asvg="http://schemas.microsoft.com/office/drawing/2016/SVG/main" xmlns:a16="http://schemas.microsoft.com/office/drawing/2014/main" xmlns="" val="0"/>
              </a:ext>
            </a:extLst>
          </a:blip>
          <a:srcRect/>
          <a:stretch/>
        </p:blipFill>
        <p:spPr>
          <a:xfrm>
            <a:off x="0" y="514350"/>
            <a:ext cx="1947119" cy="5143500"/>
          </a:xfrm>
          <a:prstGeom prst="rect">
            <a:avLst/>
          </a:prstGeom>
        </p:spPr>
      </p:pic>
      <p:pic>
        <p:nvPicPr>
          <p:cNvPr id="786"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306">
            <a:alphaModFix/>
          </a:blip>
          <a:stretch/>
        </p:blipFill>
        <p:spPr>
          <a:xfrm>
            <a:off x="1409700" y="2857500"/>
            <a:ext cx="5029200" cy="3124200"/>
          </a:xfrm>
          <a:prstGeom prst="rect">
            <a:avLst/>
          </a:prstGeom>
        </p:spPr>
      </p:pic>
      <p:sp>
        <p:nvSpPr>
          <p:cNvPr id="788" name="Primary Heading-0">
            <a:extLst>
              <a:ext uri="{FF2B5EF4-FFF2-40B4-BE49-F238E27FC236}">
                <a16:creationId xmlns:a16="http://schemas.microsoft.com/office/drawing/2014/main" id="{111B4A49-B930-4A89-A1CD-6CA2B3D95AED}"/>
              </a:ext>
            </a:extLst>
          </p:cNvPr>
          <p:cNvSpPr txBox="1"/>
          <p:nvPr/>
        </p:nvSpPr>
        <p:spPr>
          <a:xfrm>
            <a:off x="1663017" y="3224918"/>
            <a:ext cx="4467225" cy="343299"/>
          </a:xfrm>
          <a:prstGeom prst="rect">
            <a:avLst/>
          </a:prstGeom>
          <a:noFill/>
        </p:spPr>
        <p:txBody>
          <a:bodyPr vertOverflow="clip" horzOverflow="clip" wrap="square" lIns="0" tIns="0" rIns="0" bIns="0" rtlCol="0" anchor="t">
            <a:spAutoFit/>
          </a:bodyPr>
          <a:lstStyle/>
          <a:p>
            <a:pPr algn="ctr">
              <a:lnSpc>
                <a:spcPts val="2940"/>
              </a:lnSpc>
            </a:pPr>
            <a:r>
              <a:rPr lang="en-US" sz="2100" spc="-42" dirty="0">
                <a:latin typeface="IBM Plex Serif SemiBold" panose="00000700000000000000" pitchFamily="2" charset="0"/>
              </a:rPr>
              <a:t>Attendance</a:t>
            </a:r>
          </a:p>
        </p:txBody>
      </p:sp>
      <p:sp>
        <p:nvSpPr>
          <p:cNvPr id="790" name="Description of a primary heading-0">
            <a:extLst>
              <a:ext uri="{FF2B5EF4-FFF2-40B4-BE49-F238E27FC236}">
                <a16:creationId xmlns:a16="http://schemas.microsoft.com/office/drawing/2014/main" id="{111B4A49-B930-4A89-A1CD-6CA2B3D95AED}"/>
              </a:ext>
            </a:extLst>
          </p:cNvPr>
          <p:cNvSpPr txBox="1"/>
          <p:nvPr/>
        </p:nvSpPr>
        <p:spPr>
          <a:xfrm>
            <a:off x="1714500" y="3745013"/>
            <a:ext cx="4467225" cy="1703287"/>
          </a:xfrm>
          <a:prstGeom prst="rect">
            <a:avLst/>
          </a:prstGeom>
          <a:noFill/>
        </p:spPr>
        <p:txBody>
          <a:bodyPr vertOverflow="clip" horzOverflow="clip" wrap="square" lIns="0" tIns="0" rIns="0" bIns="0" rtlCol="0" anchor="t">
            <a:spAutoFit/>
          </a:bodyPr>
          <a:lstStyle/>
          <a:p>
            <a:pPr marL="285750" indent="-285750" algn="ctr">
              <a:lnSpc>
                <a:spcPts val="2736"/>
              </a:lnSpc>
              <a:buFont typeface="Arial" panose="020B0604020202020204" pitchFamily="34" charset="0"/>
              <a:buChar char="•"/>
            </a:pPr>
            <a:r>
              <a:rPr lang="en-US" spc="-18" dirty="0">
                <a:solidFill>
                  <a:srgbClr val="181C24">
                    <a:alpha val="100000"/>
                  </a:srgbClr>
                </a:solidFill>
                <a:latin typeface="IBM Plex Sans" panose="00000700000000000000" pitchFamily="2" charset="0"/>
              </a:rPr>
              <a:t>Attendance is mandatory for all participants.</a:t>
            </a:r>
          </a:p>
          <a:p>
            <a:pPr marL="285750" indent="-285750" algn="ctr">
              <a:lnSpc>
                <a:spcPts val="2736"/>
              </a:lnSpc>
              <a:buFont typeface="Arial" panose="020B0604020202020204" pitchFamily="34" charset="0"/>
              <a:buChar char="•"/>
            </a:pPr>
            <a:r>
              <a:rPr lang="en-US" spc="-18" dirty="0">
                <a:solidFill>
                  <a:srgbClr val="181C24">
                    <a:alpha val="100000"/>
                  </a:srgbClr>
                </a:solidFill>
                <a:latin typeface="IBM Plex Sans" panose="00000700000000000000" pitchFamily="2" charset="0"/>
              </a:rPr>
              <a:t>Missing more than two meetings will result in your removal from the project.</a:t>
            </a:r>
          </a:p>
          <a:p>
            <a:pPr algn="ctr">
              <a:lnSpc>
                <a:spcPts val="2736"/>
              </a:lnSpc>
            </a:pPr>
            <a:endParaRPr lang="en-US" sz="1800" spc="-18" dirty="0">
              <a:solidFill>
                <a:srgbClr val="181C24">
                  <a:alpha val="100000"/>
                </a:srgbClr>
              </a:solidFill>
              <a:latin typeface="IBM Plex Sans" panose="00000700000000000000" pitchFamily="2" charset="0"/>
            </a:endParaRPr>
          </a:p>
        </p:txBody>
      </p:sp>
      <p:pic>
        <p:nvPicPr>
          <p:cNvPr id="792"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307">
            <a:alphaModFix/>
          </a:blip>
          <a:stretch/>
        </p:blipFill>
        <p:spPr>
          <a:xfrm>
            <a:off x="6629400" y="2857500"/>
            <a:ext cx="5029200" cy="3124200"/>
          </a:xfrm>
          <a:prstGeom prst="rect">
            <a:avLst/>
          </a:prstGeom>
        </p:spPr>
      </p:pic>
      <p:sp>
        <p:nvSpPr>
          <p:cNvPr id="794" name="Primary Heading-1">
            <a:extLst>
              <a:ext uri="{FF2B5EF4-FFF2-40B4-BE49-F238E27FC236}">
                <a16:creationId xmlns:a16="http://schemas.microsoft.com/office/drawing/2014/main" id="{111B4A49-B930-4A89-A1CD-6CA2B3D95AED}"/>
              </a:ext>
            </a:extLst>
          </p:cNvPr>
          <p:cNvSpPr txBox="1"/>
          <p:nvPr/>
        </p:nvSpPr>
        <p:spPr>
          <a:xfrm>
            <a:off x="6934200" y="3248201"/>
            <a:ext cx="4467225" cy="343299"/>
          </a:xfrm>
          <a:prstGeom prst="rect">
            <a:avLst/>
          </a:prstGeom>
          <a:noFill/>
        </p:spPr>
        <p:txBody>
          <a:bodyPr vertOverflow="clip" horzOverflow="clip" wrap="square" lIns="0" tIns="0" rIns="0" bIns="0" rtlCol="0" anchor="t">
            <a:spAutoFit/>
          </a:bodyPr>
          <a:lstStyle/>
          <a:p>
            <a:pPr algn="ctr">
              <a:lnSpc>
                <a:spcPts val="2940"/>
              </a:lnSpc>
            </a:pPr>
            <a:r>
              <a:rPr lang="en-US" sz="2100" spc="-42" dirty="0">
                <a:latin typeface="IBM Plex Serif SemiBold" panose="00000700000000000000" pitchFamily="2" charset="0"/>
              </a:rPr>
              <a:t>Team Contribution Monitoring</a:t>
            </a:r>
          </a:p>
        </p:txBody>
      </p:sp>
      <p:sp>
        <p:nvSpPr>
          <p:cNvPr id="796" name="Description of a primary heading-1">
            <a:extLst>
              <a:ext uri="{FF2B5EF4-FFF2-40B4-BE49-F238E27FC236}">
                <a16:creationId xmlns:a16="http://schemas.microsoft.com/office/drawing/2014/main" id="{111B4A49-B930-4A89-A1CD-6CA2B3D95AED}"/>
              </a:ext>
            </a:extLst>
          </p:cNvPr>
          <p:cNvSpPr txBox="1"/>
          <p:nvPr/>
        </p:nvSpPr>
        <p:spPr>
          <a:xfrm>
            <a:off x="6910387" y="3761832"/>
            <a:ext cx="4467225" cy="2049535"/>
          </a:xfrm>
          <a:prstGeom prst="rect">
            <a:avLst/>
          </a:prstGeom>
          <a:noFill/>
        </p:spPr>
        <p:txBody>
          <a:bodyPr vertOverflow="clip" horzOverflow="clip" wrap="square" lIns="0" tIns="0" rIns="0" bIns="0" rtlCol="0" anchor="t">
            <a:spAutoFit/>
          </a:bodyPr>
          <a:lstStyle/>
          <a:p>
            <a:pPr marL="285750" indent="-285750" algn="ctr">
              <a:lnSpc>
                <a:spcPts val="2736"/>
              </a:lnSpc>
              <a:buFont typeface="Arial" panose="020B0604020202020204" pitchFamily="34" charset="0"/>
              <a:buChar char="•"/>
            </a:pPr>
            <a:r>
              <a:rPr lang="en-US" spc="-18" dirty="0">
                <a:solidFill>
                  <a:srgbClr val="181C24">
                    <a:alpha val="100000"/>
                  </a:srgbClr>
                </a:solidFill>
                <a:latin typeface="IBM Plex Sans" panose="00000700000000000000" pitchFamily="2" charset="0"/>
              </a:rPr>
              <a:t>All team members must actively contribute to the project.</a:t>
            </a:r>
          </a:p>
          <a:p>
            <a:pPr marL="285750" indent="-285750" algn="ctr">
              <a:lnSpc>
                <a:spcPts val="2736"/>
              </a:lnSpc>
              <a:buFont typeface="Arial" panose="020B0604020202020204" pitchFamily="34" charset="0"/>
              <a:buChar char="•"/>
            </a:pPr>
            <a:r>
              <a:rPr lang="en-US" spc="-18" dirty="0">
                <a:solidFill>
                  <a:srgbClr val="181C24">
                    <a:alpha val="100000"/>
                  </a:srgbClr>
                </a:solidFill>
                <a:latin typeface="IBM Plex Sans" panose="00000700000000000000" pitchFamily="2" charset="0"/>
              </a:rPr>
              <a:t>If any team member is not contributing, it is mandatory to inform the management regularly via call, WhatsApp, email, or during </a:t>
            </a:r>
            <a:r>
              <a:rPr lang="en-US" b="1" spc="-18" dirty="0">
                <a:solidFill>
                  <a:srgbClr val="181C24">
                    <a:alpha val="100000"/>
                  </a:srgbClr>
                </a:solidFill>
                <a:latin typeface="IBM Plex Sans" panose="00000700000000000000" pitchFamily="2" charset="0"/>
              </a:rPr>
              <a:t>weekly review meetings</a:t>
            </a:r>
            <a:endParaRPr lang="en-US" sz="1800" b="1" spc="-18" dirty="0">
              <a:solidFill>
                <a:srgbClr val="181C24">
                  <a:alpha val="100000"/>
                </a:srgbClr>
              </a:solidFill>
              <a:latin typeface="IBM Plex Sans" panose="00000700000000000000" pitchFamily="2" charset="0"/>
            </a:endParaRPr>
          </a:p>
        </p:txBody>
      </p:sp>
      <p:pic>
        <p:nvPicPr>
          <p:cNvPr id="798"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308">
            <a:alphaModFix/>
          </a:blip>
          <a:stretch/>
        </p:blipFill>
        <p:spPr>
          <a:xfrm>
            <a:off x="11849100" y="2857500"/>
            <a:ext cx="5029200" cy="3124200"/>
          </a:xfrm>
          <a:prstGeom prst="rect">
            <a:avLst/>
          </a:prstGeom>
        </p:spPr>
      </p:pic>
      <p:sp>
        <p:nvSpPr>
          <p:cNvPr id="800" name="Primary Heading-2">
            <a:extLst>
              <a:ext uri="{FF2B5EF4-FFF2-40B4-BE49-F238E27FC236}">
                <a16:creationId xmlns:a16="http://schemas.microsoft.com/office/drawing/2014/main" id="{111B4A49-B930-4A89-A1CD-6CA2B3D95AED}"/>
              </a:ext>
            </a:extLst>
          </p:cNvPr>
          <p:cNvSpPr txBox="1"/>
          <p:nvPr/>
        </p:nvSpPr>
        <p:spPr>
          <a:xfrm>
            <a:off x="12106463" y="3196659"/>
            <a:ext cx="4467225" cy="343299"/>
          </a:xfrm>
          <a:prstGeom prst="rect">
            <a:avLst/>
          </a:prstGeom>
          <a:noFill/>
        </p:spPr>
        <p:txBody>
          <a:bodyPr vertOverflow="clip" horzOverflow="clip" wrap="square" lIns="0" tIns="0" rIns="0" bIns="0" rtlCol="0" anchor="t">
            <a:spAutoFit/>
          </a:bodyPr>
          <a:lstStyle/>
          <a:p>
            <a:pPr algn="ctr">
              <a:lnSpc>
                <a:spcPts val="2940"/>
              </a:lnSpc>
            </a:pPr>
            <a:r>
              <a:rPr lang="en-US" sz="2100" spc="-42" dirty="0">
                <a:latin typeface="IBM Plex Serif SemiBold" panose="00000700000000000000" pitchFamily="2" charset="0"/>
              </a:rPr>
              <a:t>Active Participation Requirement</a:t>
            </a:r>
          </a:p>
        </p:txBody>
      </p:sp>
      <p:sp>
        <p:nvSpPr>
          <p:cNvPr id="802" name="Description of a primary heading-2">
            <a:extLst>
              <a:ext uri="{FF2B5EF4-FFF2-40B4-BE49-F238E27FC236}">
                <a16:creationId xmlns:a16="http://schemas.microsoft.com/office/drawing/2014/main" id="{111B4A49-B930-4A89-A1CD-6CA2B3D95AED}"/>
              </a:ext>
            </a:extLst>
          </p:cNvPr>
          <p:cNvSpPr txBox="1"/>
          <p:nvPr/>
        </p:nvSpPr>
        <p:spPr>
          <a:xfrm>
            <a:off x="12130087" y="3694902"/>
            <a:ext cx="4467225" cy="1743075"/>
          </a:xfrm>
          <a:prstGeom prst="rect">
            <a:avLst/>
          </a:prstGeom>
          <a:noFill/>
        </p:spPr>
        <p:txBody>
          <a:bodyPr vertOverflow="clip" horzOverflow="clip" wrap="square" lIns="0" tIns="0" rIns="0" bIns="0" rtlCol="0" anchor="t">
            <a:spAutoFit/>
          </a:bodyPr>
          <a:lstStyle/>
          <a:p>
            <a:pPr marL="285750" indent="-285750" algn="ctr">
              <a:lnSpc>
                <a:spcPts val="2736"/>
              </a:lnSpc>
              <a:buFont typeface="Arial" panose="020B0604020202020204" pitchFamily="34" charset="0"/>
              <a:buChar char="•"/>
            </a:pPr>
            <a:r>
              <a:rPr lang="en-US" spc="-18" dirty="0">
                <a:solidFill>
                  <a:srgbClr val="181C24">
                    <a:alpha val="100000"/>
                  </a:srgbClr>
                </a:solidFill>
                <a:latin typeface="IBM Plex Sans" panose="00000700000000000000" pitchFamily="2" charset="0"/>
              </a:rPr>
              <a:t>Merely attending meetings without making active contributions will lead to </a:t>
            </a:r>
            <a:r>
              <a:rPr lang="en-US" b="1" spc="-18" dirty="0">
                <a:solidFill>
                  <a:srgbClr val="181C24">
                    <a:alpha val="100000"/>
                  </a:srgbClr>
                </a:solidFill>
                <a:latin typeface="IBM Plex Sans" panose="00000700000000000000" pitchFamily="2" charset="0"/>
              </a:rPr>
              <a:t>removal from the project.</a:t>
            </a:r>
          </a:p>
          <a:p>
            <a:pPr marL="285750" indent="-285750" algn="ctr">
              <a:lnSpc>
                <a:spcPts val="2736"/>
              </a:lnSpc>
              <a:buFont typeface="Arial" panose="020B0604020202020204" pitchFamily="34" charset="0"/>
              <a:buChar char="•"/>
            </a:pPr>
            <a:r>
              <a:rPr lang="en-US" spc="-18" dirty="0">
                <a:solidFill>
                  <a:srgbClr val="181C24">
                    <a:alpha val="100000"/>
                  </a:srgbClr>
                </a:solidFill>
                <a:latin typeface="IBM Plex Sans" panose="00000700000000000000" pitchFamily="2" charset="0"/>
              </a:rPr>
              <a:t>Active involvement with your group is </a:t>
            </a:r>
            <a:r>
              <a:rPr lang="en-US" b="1" spc="-18" dirty="0">
                <a:solidFill>
                  <a:srgbClr val="181C24">
                    <a:alpha val="100000"/>
                  </a:srgbClr>
                </a:solidFill>
                <a:latin typeface="IBM Plex Sans" panose="00000700000000000000" pitchFamily="2" charset="0"/>
              </a:rPr>
              <a:t>essential</a:t>
            </a:r>
            <a:r>
              <a:rPr lang="en-US" spc="-18" dirty="0">
                <a:solidFill>
                  <a:srgbClr val="181C24">
                    <a:alpha val="100000"/>
                  </a:srgbClr>
                </a:solidFill>
                <a:latin typeface="IBM Plex Sans" panose="00000700000000000000" pitchFamily="2" charset="0"/>
              </a:rPr>
              <a:t> for continued participation.</a:t>
            </a:r>
          </a:p>
        </p:txBody>
      </p:sp>
      <p:pic>
        <p:nvPicPr>
          <p:cNvPr id="804"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309">
            <a:alphaModFix/>
          </a:blip>
          <a:stretch/>
        </p:blipFill>
        <p:spPr>
          <a:xfrm>
            <a:off x="1409700" y="6172200"/>
            <a:ext cx="5029200" cy="3124200"/>
          </a:xfrm>
          <a:prstGeom prst="rect">
            <a:avLst/>
          </a:prstGeom>
        </p:spPr>
      </p:pic>
      <p:sp>
        <p:nvSpPr>
          <p:cNvPr id="806" name="Primary Heading-3">
            <a:extLst>
              <a:ext uri="{FF2B5EF4-FFF2-40B4-BE49-F238E27FC236}">
                <a16:creationId xmlns:a16="http://schemas.microsoft.com/office/drawing/2014/main" id="{111B4A49-B930-4A89-A1CD-6CA2B3D95AED}"/>
              </a:ext>
            </a:extLst>
          </p:cNvPr>
          <p:cNvSpPr txBox="1"/>
          <p:nvPr/>
        </p:nvSpPr>
        <p:spPr>
          <a:xfrm>
            <a:off x="1789795" y="6455055"/>
            <a:ext cx="4467225" cy="343299"/>
          </a:xfrm>
          <a:prstGeom prst="rect">
            <a:avLst/>
          </a:prstGeom>
          <a:noFill/>
        </p:spPr>
        <p:txBody>
          <a:bodyPr vertOverflow="clip" horzOverflow="clip" wrap="square" lIns="0" tIns="0" rIns="0" bIns="0" rtlCol="0" anchor="t">
            <a:spAutoFit/>
          </a:bodyPr>
          <a:lstStyle/>
          <a:p>
            <a:pPr algn="ctr">
              <a:lnSpc>
                <a:spcPts val="2940"/>
              </a:lnSpc>
            </a:pPr>
            <a:r>
              <a:rPr lang="en-US" sz="2100" spc="-42" dirty="0">
                <a:latin typeface="IBM Plex Serif SemiBold" panose="00000700000000000000" pitchFamily="2" charset="0"/>
              </a:rPr>
              <a:t>Tool-Specific Contributions</a:t>
            </a:r>
          </a:p>
        </p:txBody>
      </p:sp>
      <p:sp>
        <p:nvSpPr>
          <p:cNvPr id="808" name="Description of a primary heading-3">
            <a:extLst>
              <a:ext uri="{FF2B5EF4-FFF2-40B4-BE49-F238E27FC236}">
                <a16:creationId xmlns:a16="http://schemas.microsoft.com/office/drawing/2014/main" id="{111B4A49-B930-4A89-A1CD-6CA2B3D95AED}"/>
              </a:ext>
            </a:extLst>
          </p:cNvPr>
          <p:cNvSpPr txBox="1"/>
          <p:nvPr/>
        </p:nvSpPr>
        <p:spPr>
          <a:xfrm>
            <a:off x="1758267" y="6816021"/>
            <a:ext cx="4467225" cy="2395784"/>
          </a:xfrm>
          <a:prstGeom prst="rect">
            <a:avLst/>
          </a:prstGeom>
          <a:noFill/>
        </p:spPr>
        <p:txBody>
          <a:bodyPr vertOverflow="clip" horzOverflow="clip" wrap="square" lIns="0" tIns="0" rIns="0" bIns="0" rtlCol="0" anchor="t">
            <a:spAutoFit/>
          </a:bodyPr>
          <a:lstStyle/>
          <a:p>
            <a:pPr algn="ctr">
              <a:lnSpc>
                <a:spcPts val="2736"/>
              </a:lnSpc>
            </a:pPr>
            <a:r>
              <a:rPr lang="en-US" spc="-18" dirty="0">
                <a:solidFill>
                  <a:srgbClr val="181C24">
                    <a:alpha val="100000"/>
                  </a:srgbClr>
                </a:solidFill>
                <a:latin typeface="IBM Plex Sans" panose="00000700000000000000" pitchFamily="2" charset="0"/>
              </a:rPr>
              <a:t>As participants in the Data Analyst/Business Analyst track, you are required to contribute to all key tools, including:</a:t>
            </a:r>
          </a:p>
          <a:p>
            <a:pPr algn="ctr">
              <a:lnSpc>
                <a:spcPts val="2736"/>
              </a:lnSpc>
            </a:pPr>
            <a:r>
              <a:rPr lang="en-US" b="1" spc="-18" dirty="0">
                <a:solidFill>
                  <a:srgbClr val="181C24">
                    <a:alpha val="100000"/>
                  </a:srgbClr>
                </a:solidFill>
                <a:latin typeface="IBM Plex Sans" panose="00000700000000000000" pitchFamily="2" charset="0"/>
              </a:rPr>
              <a:t>Excel, Tableau, SQL, Power BI,</a:t>
            </a:r>
          </a:p>
          <a:p>
            <a:pPr algn="ctr">
              <a:lnSpc>
                <a:spcPts val="2736"/>
              </a:lnSpc>
            </a:pPr>
            <a:r>
              <a:rPr lang="en-US" b="1" spc="-18" dirty="0">
                <a:solidFill>
                  <a:srgbClr val="181C24">
                    <a:alpha val="100000"/>
                  </a:srgbClr>
                </a:solidFill>
                <a:latin typeface="IBM Plex Sans" panose="00000700000000000000" pitchFamily="2" charset="0"/>
              </a:rPr>
              <a:t>PPT Presentations</a:t>
            </a:r>
          </a:p>
          <a:p>
            <a:pPr algn="ctr">
              <a:lnSpc>
                <a:spcPts val="2736"/>
              </a:lnSpc>
            </a:pPr>
            <a:r>
              <a:rPr lang="en-US" spc="-18" dirty="0">
                <a:solidFill>
                  <a:srgbClr val="181C24">
                    <a:alpha val="100000"/>
                  </a:srgbClr>
                </a:solidFill>
                <a:latin typeface="IBM Plex Sans" panose="00000700000000000000" pitchFamily="2" charset="0"/>
              </a:rPr>
              <a:t>Failure to contribute to even a single tool may result in your removal from the project.</a:t>
            </a:r>
            <a:endParaRPr lang="en-US" sz="1800" spc="-18" dirty="0">
              <a:solidFill>
                <a:srgbClr val="181C24">
                  <a:alpha val="100000"/>
                </a:srgbClr>
              </a:solidFill>
              <a:latin typeface="IBM Plex Sans" panose="00000700000000000000" pitchFamily="2" charset="0"/>
            </a:endParaRPr>
          </a:p>
        </p:txBody>
      </p:sp>
      <p:pic>
        <p:nvPicPr>
          <p:cNvPr id="810"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310">
            <a:alphaModFix/>
          </a:blip>
          <a:stretch/>
        </p:blipFill>
        <p:spPr>
          <a:xfrm>
            <a:off x="6629400" y="6172200"/>
            <a:ext cx="5029200" cy="3124200"/>
          </a:xfrm>
          <a:prstGeom prst="rect">
            <a:avLst/>
          </a:prstGeom>
        </p:spPr>
      </p:pic>
      <p:sp>
        <p:nvSpPr>
          <p:cNvPr id="812" name="Primary Heading-4">
            <a:extLst>
              <a:ext uri="{FF2B5EF4-FFF2-40B4-BE49-F238E27FC236}">
                <a16:creationId xmlns:a16="http://schemas.microsoft.com/office/drawing/2014/main" id="{111B4A49-B930-4A89-A1CD-6CA2B3D95AED}"/>
              </a:ext>
            </a:extLst>
          </p:cNvPr>
          <p:cNvSpPr txBox="1"/>
          <p:nvPr/>
        </p:nvSpPr>
        <p:spPr>
          <a:xfrm>
            <a:off x="6934200" y="6455055"/>
            <a:ext cx="4467225" cy="343299"/>
          </a:xfrm>
          <a:prstGeom prst="rect">
            <a:avLst/>
          </a:prstGeom>
          <a:noFill/>
        </p:spPr>
        <p:txBody>
          <a:bodyPr vertOverflow="clip" horzOverflow="clip" wrap="square" lIns="0" tIns="0" rIns="0" bIns="0" rtlCol="0" anchor="t">
            <a:spAutoFit/>
          </a:bodyPr>
          <a:lstStyle/>
          <a:p>
            <a:pPr algn="ctr">
              <a:lnSpc>
                <a:spcPts val="2940"/>
              </a:lnSpc>
            </a:pPr>
            <a:r>
              <a:rPr lang="en-US" sz="2100" spc="-42" dirty="0">
                <a:latin typeface="IBM Plex Serif SemiBold" panose="00000700000000000000" pitchFamily="2" charset="0"/>
              </a:rPr>
              <a:t>Weekly Review Presentations</a:t>
            </a:r>
          </a:p>
        </p:txBody>
      </p:sp>
      <p:sp>
        <p:nvSpPr>
          <p:cNvPr id="814" name="Description of a primary heading-4">
            <a:extLst>
              <a:ext uri="{FF2B5EF4-FFF2-40B4-BE49-F238E27FC236}">
                <a16:creationId xmlns:a16="http://schemas.microsoft.com/office/drawing/2014/main" id="{111B4A49-B930-4A89-A1CD-6CA2B3D95AED}"/>
              </a:ext>
            </a:extLst>
          </p:cNvPr>
          <p:cNvSpPr txBox="1"/>
          <p:nvPr/>
        </p:nvSpPr>
        <p:spPr>
          <a:xfrm>
            <a:off x="6934200" y="6988854"/>
            <a:ext cx="4467225" cy="1703287"/>
          </a:xfrm>
          <a:prstGeom prst="rect">
            <a:avLst/>
          </a:prstGeom>
          <a:noFill/>
        </p:spPr>
        <p:txBody>
          <a:bodyPr vertOverflow="clip" horzOverflow="clip" wrap="square" lIns="0" tIns="0" rIns="0" bIns="0" rtlCol="0" anchor="t">
            <a:spAutoFit/>
          </a:bodyPr>
          <a:lstStyle/>
          <a:p>
            <a:pPr marL="285750" indent="-285750" algn="ctr">
              <a:lnSpc>
                <a:spcPts val="2736"/>
              </a:lnSpc>
              <a:buFont typeface="Arial" panose="020B0604020202020204" pitchFamily="34" charset="0"/>
              <a:buChar char="•"/>
            </a:pPr>
            <a:r>
              <a:rPr lang="en-US" spc="-18" dirty="0">
                <a:solidFill>
                  <a:srgbClr val="181C24">
                    <a:alpha val="100000"/>
                  </a:srgbClr>
                </a:solidFill>
                <a:latin typeface="IBM Plex Sans" panose="00000700000000000000" pitchFamily="2" charset="0"/>
              </a:rPr>
              <a:t>Each group must present their project progress during weekly review meetings.</a:t>
            </a:r>
          </a:p>
          <a:p>
            <a:pPr marL="285750" indent="-285750" algn="ctr">
              <a:lnSpc>
                <a:spcPts val="2736"/>
              </a:lnSpc>
              <a:buFont typeface="Arial" panose="020B0604020202020204" pitchFamily="34" charset="0"/>
              <a:buChar char="•"/>
            </a:pPr>
            <a:r>
              <a:rPr lang="en-US" spc="-18" dirty="0">
                <a:solidFill>
                  <a:srgbClr val="181C24">
                    <a:alpha val="100000"/>
                  </a:srgbClr>
                </a:solidFill>
                <a:latin typeface="IBM Plex Sans" panose="00000700000000000000" pitchFamily="2" charset="0"/>
              </a:rPr>
              <a:t>Consistent updates and well-prepared presentations are expected from all teams.</a:t>
            </a:r>
            <a:endParaRPr lang="en-US" sz="1800" spc="-18" dirty="0">
              <a:solidFill>
                <a:srgbClr val="181C24">
                  <a:alpha val="100000"/>
                </a:srgbClr>
              </a:solidFill>
              <a:latin typeface="IBM Plex Sans" panose="00000700000000000000" pitchFamily="2" charset="0"/>
            </a:endParaRPr>
          </a:p>
        </p:txBody>
      </p:sp>
      <p:sp>
        <p:nvSpPr>
          <p:cNvPr id="816" name="Click here to edit title-450">
            <a:extLst>
              <a:ext uri="{FF2B5EF4-FFF2-40B4-BE49-F238E27FC236}">
                <a16:creationId xmlns:a16="http://schemas.microsoft.com/office/drawing/2014/main" id="{111B4A49-B930-4A89-A1CD-6CA2B3D95AED}"/>
              </a:ext>
            </a:extLst>
          </p:cNvPr>
          <p:cNvSpPr txBox="1"/>
          <p:nvPr/>
        </p:nvSpPr>
        <p:spPr>
          <a:xfrm>
            <a:off x="1409700" y="993172"/>
            <a:ext cx="15516225" cy="638445"/>
          </a:xfrm>
          <a:prstGeom prst="rect">
            <a:avLst/>
          </a:prstGeom>
          <a:noFill/>
        </p:spPr>
        <p:txBody>
          <a:bodyPr vertOverflow="clip" horzOverflow="clip" wrap="square" lIns="0" tIns="0" rIns="0" bIns="0" rtlCol="0" anchor="t">
            <a:spAutoFit/>
          </a:bodyPr>
          <a:lstStyle/>
          <a:p>
            <a:pPr algn="ctr">
              <a:lnSpc>
                <a:spcPts val="5292"/>
              </a:lnSpc>
            </a:pPr>
            <a:r>
              <a:rPr lang="en-US" sz="4200" spc="-84" dirty="0">
                <a:solidFill>
                  <a:srgbClr val="181C24">
                    <a:alpha val="100000"/>
                  </a:srgbClr>
                </a:solidFill>
                <a:latin typeface="IBM Plex Serif SemiBold" panose="00000700000000000000" pitchFamily="2" charset="0"/>
              </a:rPr>
              <a:t>Project Participant Guidelines</a:t>
            </a:r>
          </a:p>
        </p:txBody>
      </p:sp>
      <p:sp>
        <p:nvSpPr>
          <p:cNvPr id="818" name="Click here to edit label-437">
            <a:extLst>
              <a:ext uri="{FF2B5EF4-FFF2-40B4-BE49-F238E27FC236}">
                <a16:creationId xmlns:a16="http://schemas.microsoft.com/office/drawing/2014/main" id="{111B4A49-B930-4A89-A1CD-6CA2B3D95AED}"/>
              </a:ext>
            </a:extLst>
          </p:cNvPr>
          <p:cNvSpPr txBox="1"/>
          <p:nvPr/>
        </p:nvSpPr>
        <p:spPr>
          <a:xfrm>
            <a:off x="1409700" y="647700"/>
            <a:ext cx="15516225" cy="270202"/>
          </a:xfrm>
          <a:prstGeom prst="rect">
            <a:avLst/>
          </a:prstGeom>
          <a:noFill/>
        </p:spPr>
        <p:txBody>
          <a:bodyPr vertOverflow="clip" horzOverflow="clip" wrap="square" lIns="0" tIns="0" rIns="0" bIns="0" rtlCol="0" anchor="t">
            <a:spAutoFit/>
          </a:bodyPr>
          <a:lstStyle/>
          <a:p>
            <a:pPr algn="ctr">
              <a:lnSpc>
                <a:spcPts val="2196"/>
              </a:lnSpc>
            </a:pPr>
            <a:r>
              <a:rPr lang="en-US" b="1" spc="180" dirty="0">
                <a:solidFill>
                  <a:srgbClr val="6E7177">
                    <a:alpha val="100000"/>
                  </a:srgbClr>
                </a:solidFill>
                <a:latin typeface="IBM Plex Sans" panose="00000700000000000000" pitchFamily="2" charset="0"/>
              </a:rPr>
              <a:t>CRM Analytics Project </a:t>
            </a:r>
            <a:endParaRPr lang="en-US" sz="1800" b="1" spc="180" dirty="0">
              <a:solidFill>
                <a:srgbClr val="6E7177">
                  <a:alpha val="100000"/>
                </a:srgbClr>
              </a:solidFill>
              <a:latin typeface="IBM Plex Sans" panose="00000700000000000000" pitchFamily="2" charset="0"/>
            </a:endParaRPr>
          </a:p>
        </p:txBody>
      </p:sp>
      <p:sp>
        <p:nvSpPr>
          <p:cNvPr id="820" name="Click here to edit subtitle-402">
            <a:extLst>
              <a:ext uri="{FF2B5EF4-FFF2-40B4-BE49-F238E27FC236}">
                <a16:creationId xmlns:a16="http://schemas.microsoft.com/office/drawing/2014/main" id="{111B4A49-B930-4A89-A1CD-6CA2B3D95AED}"/>
              </a:ext>
            </a:extLst>
          </p:cNvPr>
          <p:cNvSpPr txBox="1"/>
          <p:nvPr/>
        </p:nvSpPr>
        <p:spPr>
          <a:xfrm>
            <a:off x="1409700" y="1714500"/>
            <a:ext cx="15516225" cy="409575"/>
          </a:xfrm>
          <a:prstGeom prst="rect">
            <a:avLst/>
          </a:prstGeom>
          <a:noFill/>
        </p:spPr>
        <p:txBody>
          <a:bodyPr vertOverflow="clip" horzOverflow="clip" wrap="square" lIns="0" tIns="0" rIns="0" bIns="0" rtlCol="0" anchor="t">
            <a:spAutoFit/>
          </a:bodyPr>
          <a:lstStyle/>
          <a:p>
            <a:pPr algn="ctr">
              <a:lnSpc>
                <a:spcPts val="3108"/>
              </a:lnSpc>
            </a:pPr>
            <a:r>
              <a:rPr lang="en-US" sz="2100" spc="-21" dirty="0">
                <a:solidFill>
                  <a:srgbClr val="6E7177">
                    <a:alpha val="100000"/>
                  </a:srgbClr>
                </a:solidFill>
                <a:latin typeface="IBM Plex Sans" panose="00000700000000000000" pitchFamily="2" charset="0"/>
              </a:rPr>
              <a:t>Empowering Communication through AI</a:t>
            </a:r>
          </a:p>
        </p:txBody>
      </p:sp>
      <p:pic>
        <p:nvPicPr>
          <p:cNvPr id="25" name="Rect">
            <a:extLst>
              <a:ext uri="{FF2B5EF4-FFF2-40B4-BE49-F238E27FC236}">
                <a16:creationId xmlns:a16="http://schemas.microsoft.com/office/drawing/2014/main" id="{24C35763-97C0-41DD-97C3-3F9774F3666D}"/>
              </a:ext>
            </a:extLst>
          </p:cNvPr>
          <p:cNvPicPr>
            <a:picLocks noChangeAspect="1"/>
          </p:cNvPicPr>
          <p:nvPr/>
        </p:nvPicPr>
        <p:blipFill rotWithShape="1">
          <a:blip r:embed="rId308">
            <a:alphaModFix/>
          </a:blip>
          <a:stretch/>
        </p:blipFill>
        <p:spPr>
          <a:xfrm>
            <a:off x="11896725" y="6181725"/>
            <a:ext cx="5029200" cy="3124200"/>
          </a:xfrm>
          <a:prstGeom prst="rect">
            <a:avLst/>
          </a:prstGeom>
        </p:spPr>
      </p:pic>
      <p:sp>
        <p:nvSpPr>
          <p:cNvPr id="26" name="Primary Heading-4">
            <a:extLst>
              <a:ext uri="{FF2B5EF4-FFF2-40B4-BE49-F238E27FC236}">
                <a16:creationId xmlns:a16="http://schemas.microsoft.com/office/drawing/2014/main" id="{6F38ABF0-BC7E-48A3-8075-0F8620EBB7D6}"/>
              </a:ext>
            </a:extLst>
          </p:cNvPr>
          <p:cNvSpPr txBox="1"/>
          <p:nvPr/>
        </p:nvSpPr>
        <p:spPr>
          <a:xfrm>
            <a:off x="12070222" y="6425481"/>
            <a:ext cx="4467225" cy="343299"/>
          </a:xfrm>
          <a:prstGeom prst="rect">
            <a:avLst/>
          </a:prstGeom>
          <a:noFill/>
        </p:spPr>
        <p:txBody>
          <a:bodyPr vertOverflow="clip" horzOverflow="clip" wrap="square" lIns="0" tIns="0" rIns="0" bIns="0" rtlCol="0" anchor="t">
            <a:spAutoFit/>
          </a:bodyPr>
          <a:lstStyle/>
          <a:p>
            <a:pPr algn="ctr">
              <a:lnSpc>
                <a:spcPts val="2940"/>
              </a:lnSpc>
            </a:pPr>
            <a:r>
              <a:rPr lang="en-US" sz="2100" spc="-42" dirty="0">
                <a:latin typeface="IBM Plex Serif SemiBold" panose="00000700000000000000" pitchFamily="2" charset="0"/>
              </a:rPr>
              <a:t>Meeting Attendance Name</a:t>
            </a:r>
          </a:p>
        </p:txBody>
      </p:sp>
      <p:sp>
        <p:nvSpPr>
          <p:cNvPr id="27" name="Description of a primary heading-4">
            <a:extLst>
              <a:ext uri="{FF2B5EF4-FFF2-40B4-BE49-F238E27FC236}">
                <a16:creationId xmlns:a16="http://schemas.microsoft.com/office/drawing/2014/main" id="{11D1FFFB-CADA-4832-A8EC-685DE760E437}"/>
              </a:ext>
            </a:extLst>
          </p:cNvPr>
          <p:cNvSpPr txBox="1"/>
          <p:nvPr/>
        </p:nvSpPr>
        <p:spPr>
          <a:xfrm>
            <a:off x="12070222" y="7013996"/>
            <a:ext cx="4467225" cy="1703287"/>
          </a:xfrm>
          <a:prstGeom prst="rect">
            <a:avLst/>
          </a:prstGeom>
          <a:noFill/>
        </p:spPr>
        <p:txBody>
          <a:bodyPr vertOverflow="clip" horzOverflow="clip" wrap="square" lIns="0" tIns="0" rIns="0" bIns="0" rtlCol="0" anchor="t">
            <a:spAutoFit/>
          </a:bodyPr>
          <a:lstStyle/>
          <a:p>
            <a:pPr marL="285750" indent="-285750" algn="ctr">
              <a:lnSpc>
                <a:spcPts val="2736"/>
              </a:lnSpc>
              <a:buFont typeface="Arial" panose="020B0604020202020204" pitchFamily="34" charset="0"/>
              <a:buChar char="•"/>
            </a:pPr>
            <a:r>
              <a:rPr lang="en-US" spc="-18" dirty="0">
                <a:solidFill>
                  <a:srgbClr val="181C24">
                    <a:alpha val="100000"/>
                  </a:srgbClr>
                </a:solidFill>
                <a:latin typeface="IBM Plex Sans" panose="00000700000000000000" pitchFamily="2" charset="0"/>
              </a:rPr>
              <a:t>You must join all meetings using the same name you registered with at </a:t>
            </a:r>
            <a:r>
              <a:rPr lang="en-US" b="1" spc="-18" dirty="0" err="1">
                <a:solidFill>
                  <a:srgbClr val="181C24">
                    <a:alpha val="100000"/>
                  </a:srgbClr>
                </a:solidFill>
                <a:latin typeface="IBM Plex Sans" panose="00000700000000000000" pitchFamily="2" charset="0"/>
              </a:rPr>
              <a:t>Excelr</a:t>
            </a:r>
            <a:r>
              <a:rPr lang="en-US" spc="-18" dirty="0">
                <a:solidFill>
                  <a:srgbClr val="181C24">
                    <a:alpha val="100000"/>
                  </a:srgbClr>
                </a:solidFill>
                <a:latin typeface="IBM Plex Sans" panose="00000700000000000000" pitchFamily="2" charset="0"/>
              </a:rPr>
              <a:t>.</a:t>
            </a:r>
          </a:p>
          <a:p>
            <a:pPr marL="285750" indent="-285750" algn="ctr">
              <a:lnSpc>
                <a:spcPts val="2736"/>
              </a:lnSpc>
              <a:buFont typeface="Arial" panose="020B0604020202020204" pitchFamily="34" charset="0"/>
              <a:buChar char="•"/>
            </a:pPr>
            <a:r>
              <a:rPr lang="en-US" spc="-18" dirty="0">
                <a:solidFill>
                  <a:srgbClr val="181C24">
                    <a:alpha val="100000"/>
                  </a:srgbClr>
                </a:solidFill>
                <a:latin typeface="IBM Plex Sans" panose="00000700000000000000" pitchFamily="2" charset="0"/>
              </a:rPr>
              <a:t>Failure to inform us about this change will result in your attendance being marked as absent.</a:t>
            </a:r>
            <a:endParaRPr lang="en-US" sz="1800" spc="-18" dirty="0">
              <a:solidFill>
                <a:srgbClr val="181C24">
                  <a:alpha val="100000"/>
                </a:srgbClr>
              </a:solidFill>
              <a:latin typeface="IBM Plex Sans" panose="00000700000000000000" pitchFamily="2" charset="0"/>
            </a:endParaRPr>
          </a:p>
        </p:txBody>
      </p:sp>
    </p:spTree>
    <p:extLst>
      <p:ext uri="{BB962C8B-B14F-4D97-AF65-F5344CB8AC3E}">
        <p14:creationId xmlns:p14="http://schemas.microsoft.com/office/powerpoint/2010/main" val="3648047976"/>
      </p:ext>
    </p:extLst>
  </p:cSld>
  <p:clrMapOvr>
    <a:masterClrMapping/>
  </p:clrMapOvr>
  <mc:AlternateContent xmlns:mc="http://schemas.openxmlformats.org/markup-compatibility/2006" xmlns:p14="http://schemas.microsoft.com/office/powerpoint/2010/main">
    <mc:Choice Requires="p14">
      <p:transition spd="med" p14:dur="700" advClick="0">
        <p:push dir="u"/>
      </p:transition>
    </mc:Choice>
    <mc:Fallback xmlns="">
      <p:transition spd="med" advClick="0">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accel="50000" decel="50000" fill="hold" nodeType="withEffect">
                                  <p:stCondLst>
                                    <p:cond delay="0"/>
                                  </p:stCondLst>
                                  <p:childTnLst>
                                    <p:set>
                                      <p:cBhvr>
                                        <p:cTn id="6" dur="1" fill="hold">
                                          <p:stCondLst>
                                            <p:cond delay="0"/>
                                          </p:stCondLst>
                                        </p:cTn>
                                        <p:tgtEl>
                                          <p:spTgt spid="778"/>
                                        </p:tgtEl>
                                        <p:attrNameLst>
                                          <p:attrName>style.visibility</p:attrName>
                                        </p:attrNameLst>
                                      </p:cBhvr>
                                      <p:to>
                                        <p:strVal val="visible"/>
                                      </p:to>
                                    </p:set>
                                    <p:animEffect transition="in" filter="fade">
                                      <p:cBhvr>
                                        <p:cTn id="7" dur="1200"/>
                                        <p:tgtEl>
                                          <p:spTgt spid="778"/>
                                        </p:tgtEl>
                                      </p:cBhvr>
                                    </p:animEffect>
                                  </p:childTnLst>
                                </p:cTn>
                              </p:par>
                              <p:par>
                                <p:cTn id="8" presetID="64" presetClass="path" presetSubtype="0" accel="50000" decel="50000" fill="hold" nodeType="withEffect">
                                  <p:stCondLst>
                                    <p:cond delay="0"/>
                                  </p:stCondLst>
                                  <p:childTnLst>
                                    <p:animMotion origin="layout" path="M 0 0.074074075 L 0 0 E" pathEditMode="relative" ptsTypes="">
                                      <p:cBhvr>
                                        <p:cTn id="9" dur="1200" fill="hold"/>
                                        <p:tgtEl>
                                          <p:spTgt spid="778"/>
                                        </p:tgtEl>
                                        <p:attrNameLst>
                                          <p:attrName>ppt_x</p:attrName>
                                          <p:attrName>ppt_y</p:attrName>
                                        </p:attrNameLst>
                                      </p:cBhvr>
                                    </p:animMotion>
                                  </p:childTnLst>
                                </p:cTn>
                              </p:par>
                              <p:par>
                                <p:cTn id="10" presetID="10" presetClass="entr" presetSubtype="0" accel="50000" decel="50000" fill="hold" nodeType="withEffect">
                                  <p:stCondLst>
                                    <p:cond delay="0"/>
                                  </p:stCondLst>
                                  <p:childTnLst>
                                    <p:set>
                                      <p:cBhvr>
                                        <p:cTn id="11" dur="1" fill="hold">
                                          <p:stCondLst>
                                            <p:cond delay="0"/>
                                          </p:stCondLst>
                                        </p:cTn>
                                        <p:tgtEl>
                                          <p:spTgt spid="780"/>
                                        </p:tgtEl>
                                        <p:attrNameLst>
                                          <p:attrName>style.visibility</p:attrName>
                                        </p:attrNameLst>
                                      </p:cBhvr>
                                      <p:to>
                                        <p:strVal val="visible"/>
                                      </p:to>
                                    </p:set>
                                    <p:animEffect transition="in" filter="fade">
                                      <p:cBhvr>
                                        <p:cTn id="12" dur="1200"/>
                                        <p:tgtEl>
                                          <p:spTgt spid="780"/>
                                        </p:tgtEl>
                                      </p:cBhvr>
                                    </p:animEffect>
                                  </p:childTnLst>
                                </p:cTn>
                              </p:par>
                              <p:par>
                                <p:cTn id="13" presetID="64" presetClass="path" presetSubtype="0" accel="50000" decel="50000" fill="hold" nodeType="withEffect">
                                  <p:stCondLst>
                                    <p:cond delay="0"/>
                                  </p:stCondLst>
                                  <p:childTnLst>
                                    <p:animMotion origin="layout" path="M 1.3033549E-06 0.074074075 L 1.3033549E-06 0 E" pathEditMode="relative" ptsTypes="">
                                      <p:cBhvr>
                                        <p:cTn id="14" dur="1200" fill="hold"/>
                                        <p:tgtEl>
                                          <p:spTgt spid="780"/>
                                        </p:tgtEl>
                                        <p:attrNameLst>
                                          <p:attrName>ppt_x</p:attrName>
                                          <p:attrName>ppt_y</p:attrName>
                                        </p:attrNameLst>
                                      </p:cBhvr>
                                    </p:animMotion>
                                  </p:childTnLst>
                                </p:cTn>
                              </p:par>
                              <p:par>
                                <p:cTn id="15" presetID="10" presetClass="entr" presetSubtype="0" accel="50000" decel="50000" fill="hold" nodeType="withEffect">
                                  <p:stCondLst>
                                    <p:cond delay="0"/>
                                  </p:stCondLst>
                                  <p:childTnLst>
                                    <p:set>
                                      <p:cBhvr>
                                        <p:cTn id="16" dur="1" fill="hold">
                                          <p:stCondLst>
                                            <p:cond delay="0"/>
                                          </p:stCondLst>
                                        </p:cTn>
                                        <p:tgtEl>
                                          <p:spTgt spid="782"/>
                                        </p:tgtEl>
                                        <p:attrNameLst>
                                          <p:attrName>style.visibility</p:attrName>
                                        </p:attrNameLst>
                                      </p:cBhvr>
                                      <p:to>
                                        <p:strVal val="visible"/>
                                      </p:to>
                                    </p:set>
                                    <p:animEffect transition="in" filter="fade">
                                      <p:cBhvr>
                                        <p:cTn id="17" dur="1200"/>
                                        <p:tgtEl>
                                          <p:spTgt spid="782"/>
                                        </p:tgtEl>
                                      </p:cBhvr>
                                    </p:animEffect>
                                  </p:childTnLst>
                                </p:cTn>
                              </p:par>
                              <p:par>
                                <p:cTn id="18" presetID="64" presetClass="path" presetSubtype="0" accel="50000" decel="50000" fill="hold" nodeType="withEffect">
                                  <p:stCondLst>
                                    <p:cond delay="0"/>
                                  </p:stCondLst>
                                  <p:childTnLst>
                                    <p:animMotion origin="layout" path="M 0 0.074074075 L 0 0 E" pathEditMode="relative" ptsTypes="">
                                      <p:cBhvr>
                                        <p:cTn id="19" dur="1200" fill="hold"/>
                                        <p:tgtEl>
                                          <p:spTgt spid="782"/>
                                        </p:tgtEl>
                                        <p:attrNameLst>
                                          <p:attrName>ppt_x</p:attrName>
                                          <p:attrName>ppt_y</p:attrName>
                                        </p:attrNameLst>
                                      </p:cBhvr>
                                    </p:animMotion>
                                  </p:childTnLst>
                                </p:cTn>
                              </p:par>
                              <p:par>
                                <p:cTn id="20" presetID="10" presetClass="entr" presetSubtype="0" accel="50000" decel="50000" fill="hold" nodeType="withEffect">
                                  <p:stCondLst>
                                    <p:cond delay="0"/>
                                  </p:stCondLst>
                                  <p:childTnLst>
                                    <p:set>
                                      <p:cBhvr>
                                        <p:cTn id="21" dur="1" fill="hold">
                                          <p:stCondLst>
                                            <p:cond delay="0"/>
                                          </p:stCondLst>
                                        </p:cTn>
                                        <p:tgtEl>
                                          <p:spTgt spid="784"/>
                                        </p:tgtEl>
                                        <p:attrNameLst>
                                          <p:attrName>style.visibility</p:attrName>
                                        </p:attrNameLst>
                                      </p:cBhvr>
                                      <p:to>
                                        <p:strVal val="visible"/>
                                      </p:to>
                                    </p:set>
                                    <p:animEffect transition="in" filter="fade">
                                      <p:cBhvr>
                                        <p:cTn id="22" dur="1200"/>
                                        <p:tgtEl>
                                          <p:spTgt spid="784"/>
                                        </p:tgtEl>
                                      </p:cBhvr>
                                    </p:animEffect>
                                  </p:childTnLst>
                                </p:cTn>
                              </p:par>
                              <p:par>
                                <p:cTn id="23" presetID="64" presetClass="path" presetSubtype="0" accel="50000" decel="50000" fill="hold" nodeType="withEffect">
                                  <p:stCondLst>
                                    <p:cond delay="0"/>
                                  </p:stCondLst>
                                  <p:childTnLst>
                                    <p:animMotion origin="layout" path="M -1.9550323E-06 0.074074075 L -1.9550323E-06 0 E" pathEditMode="relative" ptsTypes="">
                                      <p:cBhvr>
                                        <p:cTn id="24" dur="1200" fill="hold"/>
                                        <p:tgtEl>
                                          <p:spTgt spid="784"/>
                                        </p:tgtEl>
                                        <p:attrNameLst>
                                          <p:attrName>ppt_x</p:attrName>
                                          <p:attrName>ppt_y</p:attrName>
                                        </p:attrNameLst>
                                      </p:cBhvr>
                                    </p:animMotion>
                                  </p:childTnLst>
                                </p:cTn>
                              </p:par>
                              <p:par>
                                <p:cTn id="25" presetID="10" presetClass="entr" presetSubtype="0" accel="50000" decel="50000" fill="hold" nodeType="withEffect">
                                  <p:stCondLst>
                                    <p:cond delay="1000"/>
                                  </p:stCondLst>
                                  <p:childTnLst>
                                    <p:set>
                                      <p:cBhvr>
                                        <p:cTn id="26" dur="1" fill="hold">
                                          <p:stCondLst>
                                            <p:cond delay="0"/>
                                          </p:stCondLst>
                                        </p:cTn>
                                        <p:tgtEl>
                                          <p:spTgt spid="786"/>
                                        </p:tgtEl>
                                        <p:attrNameLst>
                                          <p:attrName>style.visibility</p:attrName>
                                        </p:attrNameLst>
                                      </p:cBhvr>
                                      <p:to>
                                        <p:strVal val="visible"/>
                                      </p:to>
                                    </p:set>
                                    <p:animEffect transition="in" filter="fade">
                                      <p:cBhvr>
                                        <p:cTn id="27" dur="1000"/>
                                        <p:tgtEl>
                                          <p:spTgt spid="786"/>
                                        </p:tgtEl>
                                      </p:cBhvr>
                                    </p:animEffect>
                                  </p:childTnLst>
                                </p:cTn>
                              </p:par>
                              <p:par>
                                <p:cTn id="28" presetID="64" presetClass="path" presetSubtype="0" accel="50000" decel="50000" fill="hold" nodeType="withEffect">
                                  <p:stCondLst>
                                    <p:cond delay="1000"/>
                                  </p:stCondLst>
                                  <p:childTnLst>
                                    <p:animMotion origin="layout" path="M 0 0.046296295 L 0 0 E" pathEditMode="relative" ptsTypes="">
                                      <p:cBhvr>
                                        <p:cTn id="29" dur="1000" fill="hold"/>
                                        <p:tgtEl>
                                          <p:spTgt spid="786"/>
                                        </p:tgtEl>
                                        <p:attrNameLst>
                                          <p:attrName>ppt_x</p:attrName>
                                          <p:attrName>ppt_y</p:attrName>
                                        </p:attrNameLst>
                                      </p:cBhvr>
                                    </p:animMotion>
                                  </p:childTnLst>
                                </p:cTn>
                              </p:par>
                              <p:par>
                                <p:cTn id="30" presetID="10" presetClass="entr" presetSubtype="0" accel="50000" decel="50000" fill="hold" nodeType="withEffect">
                                  <p:stCondLst>
                                    <p:cond delay="1000"/>
                                  </p:stCondLst>
                                  <p:childTnLst>
                                    <p:set>
                                      <p:cBhvr>
                                        <p:cTn id="31" dur="1" fill="hold">
                                          <p:stCondLst>
                                            <p:cond delay="0"/>
                                          </p:stCondLst>
                                        </p:cTn>
                                        <p:tgtEl>
                                          <p:spTgt spid="788"/>
                                        </p:tgtEl>
                                        <p:attrNameLst>
                                          <p:attrName>style.visibility</p:attrName>
                                        </p:attrNameLst>
                                      </p:cBhvr>
                                      <p:to>
                                        <p:strVal val="visible"/>
                                      </p:to>
                                    </p:set>
                                    <p:animEffect transition="in" filter="fade">
                                      <p:cBhvr>
                                        <p:cTn id="32" dur="1000"/>
                                        <p:tgtEl>
                                          <p:spTgt spid="788"/>
                                        </p:tgtEl>
                                      </p:cBhvr>
                                    </p:animEffect>
                                  </p:childTnLst>
                                </p:cTn>
                              </p:par>
                              <p:par>
                                <p:cTn id="33" presetID="64" presetClass="path" presetSubtype="0" accel="50000" decel="50000" fill="hold" nodeType="withEffect">
                                  <p:stCondLst>
                                    <p:cond delay="1000"/>
                                  </p:stCondLst>
                                  <p:childTnLst>
                                    <p:animMotion origin="layout" path="M 0 0.046296295 L 0 0 E" pathEditMode="relative" ptsTypes="">
                                      <p:cBhvr>
                                        <p:cTn id="34" dur="1000" fill="hold"/>
                                        <p:tgtEl>
                                          <p:spTgt spid="788"/>
                                        </p:tgtEl>
                                        <p:attrNameLst>
                                          <p:attrName>ppt_x</p:attrName>
                                          <p:attrName>ppt_y</p:attrName>
                                        </p:attrNameLst>
                                      </p:cBhvr>
                                    </p:animMotion>
                                  </p:childTnLst>
                                </p:cTn>
                              </p:par>
                              <p:par>
                                <p:cTn id="35" presetID="10" presetClass="entr" presetSubtype="0" accel="50000" decel="50000" fill="hold" nodeType="withEffect">
                                  <p:stCondLst>
                                    <p:cond delay="1000"/>
                                  </p:stCondLst>
                                  <p:childTnLst>
                                    <p:set>
                                      <p:cBhvr>
                                        <p:cTn id="36" dur="1" fill="hold">
                                          <p:stCondLst>
                                            <p:cond delay="0"/>
                                          </p:stCondLst>
                                        </p:cTn>
                                        <p:tgtEl>
                                          <p:spTgt spid="790"/>
                                        </p:tgtEl>
                                        <p:attrNameLst>
                                          <p:attrName>style.visibility</p:attrName>
                                        </p:attrNameLst>
                                      </p:cBhvr>
                                      <p:to>
                                        <p:strVal val="visible"/>
                                      </p:to>
                                    </p:set>
                                    <p:animEffect transition="in" filter="fade">
                                      <p:cBhvr>
                                        <p:cTn id="37" dur="1000"/>
                                        <p:tgtEl>
                                          <p:spTgt spid="790"/>
                                        </p:tgtEl>
                                      </p:cBhvr>
                                    </p:animEffect>
                                  </p:childTnLst>
                                </p:cTn>
                              </p:par>
                              <p:par>
                                <p:cTn id="38" presetID="64" presetClass="path" presetSubtype="0" accel="50000" decel="50000" fill="hold" nodeType="withEffect">
                                  <p:stCondLst>
                                    <p:cond delay="1000"/>
                                  </p:stCondLst>
                                  <p:childTnLst>
                                    <p:animMotion origin="layout" path="M 0 0.046293978 L 0 -2.3170753E-06 E" pathEditMode="relative" ptsTypes="">
                                      <p:cBhvr>
                                        <p:cTn id="39" dur="1000" fill="hold"/>
                                        <p:tgtEl>
                                          <p:spTgt spid="790"/>
                                        </p:tgtEl>
                                        <p:attrNameLst>
                                          <p:attrName>ppt_x</p:attrName>
                                          <p:attrName>ppt_y</p:attrName>
                                        </p:attrNameLst>
                                      </p:cBhvr>
                                    </p:animMotion>
                                  </p:childTnLst>
                                </p:cTn>
                              </p:par>
                              <p:par>
                                <p:cTn id="40" presetID="10" presetClass="entr" presetSubtype="0" accel="50000" decel="50000" fill="hold" nodeType="withEffect">
                                  <p:stCondLst>
                                    <p:cond delay="1140"/>
                                  </p:stCondLst>
                                  <p:childTnLst>
                                    <p:set>
                                      <p:cBhvr>
                                        <p:cTn id="41" dur="1" fill="hold">
                                          <p:stCondLst>
                                            <p:cond delay="0"/>
                                          </p:stCondLst>
                                        </p:cTn>
                                        <p:tgtEl>
                                          <p:spTgt spid="792"/>
                                        </p:tgtEl>
                                        <p:attrNameLst>
                                          <p:attrName>style.visibility</p:attrName>
                                        </p:attrNameLst>
                                      </p:cBhvr>
                                      <p:to>
                                        <p:strVal val="visible"/>
                                      </p:to>
                                    </p:set>
                                    <p:animEffect transition="in" filter="fade">
                                      <p:cBhvr>
                                        <p:cTn id="42" dur="1000"/>
                                        <p:tgtEl>
                                          <p:spTgt spid="792"/>
                                        </p:tgtEl>
                                      </p:cBhvr>
                                    </p:animEffect>
                                  </p:childTnLst>
                                </p:cTn>
                              </p:par>
                              <p:par>
                                <p:cTn id="43" presetID="64" presetClass="path" presetSubtype="0" accel="50000" decel="50000" fill="hold" nodeType="withEffect">
                                  <p:stCondLst>
                                    <p:cond delay="1140"/>
                                  </p:stCondLst>
                                  <p:childTnLst>
                                    <p:animMotion origin="layout" path="M 0 0.046296295 L 0 0 E" pathEditMode="relative" ptsTypes="">
                                      <p:cBhvr>
                                        <p:cTn id="44" dur="1000" fill="hold"/>
                                        <p:tgtEl>
                                          <p:spTgt spid="792"/>
                                        </p:tgtEl>
                                        <p:attrNameLst>
                                          <p:attrName>ppt_x</p:attrName>
                                          <p:attrName>ppt_y</p:attrName>
                                        </p:attrNameLst>
                                      </p:cBhvr>
                                    </p:animMotion>
                                  </p:childTnLst>
                                </p:cTn>
                              </p:par>
                              <p:par>
                                <p:cTn id="45" presetID="10" presetClass="entr" presetSubtype="0" accel="50000" decel="50000" fill="hold" nodeType="withEffect">
                                  <p:stCondLst>
                                    <p:cond delay="1140"/>
                                  </p:stCondLst>
                                  <p:childTnLst>
                                    <p:set>
                                      <p:cBhvr>
                                        <p:cTn id="46" dur="1" fill="hold">
                                          <p:stCondLst>
                                            <p:cond delay="0"/>
                                          </p:stCondLst>
                                        </p:cTn>
                                        <p:tgtEl>
                                          <p:spTgt spid="794"/>
                                        </p:tgtEl>
                                        <p:attrNameLst>
                                          <p:attrName>style.visibility</p:attrName>
                                        </p:attrNameLst>
                                      </p:cBhvr>
                                      <p:to>
                                        <p:strVal val="visible"/>
                                      </p:to>
                                    </p:set>
                                    <p:animEffect transition="in" filter="fade">
                                      <p:cBhvr>
                                        <p:cTn id="47" dur="1000"/>
                                        <p:tgtEl>
                                          <p:spTgt spid="794"/>
                                        </p:tgtEl>
                                      </p:cBhvr>
                                    </p:animEffect>
                                  </p:childTnLst>
                                </p:cTn>
                              </p:par>
                              <p:par>
                                <p:cTn id="48" presetID="64" presetClass="path" presetSubtype="0" accel="50000" decel="50000" fill="hold" nodeType="withEffect">
                                  <p:stCondLst>
                                    <p:cond delay="1140"/>
                                  </p:stCondLst>
                                  <p:childTnLst>
                                    <p:animMotion origin="layout" path="M 0 0.046296295 L 0 0 E" pathEditMode="relative" ptsTypes="">
                                      <p:cBhvr>
                                        <p:cTn id="49" dur="1000" fill="hold"/>
                                        <p:tgtEl>
                                          <p:spTgt spid="794"/>
                                        </p:tgtEl>
                                        <p:attrNameLst>
                                          <p:attrName>ppt_x</p:attrName>
                                          <p:attrName>ppt_y</p:attrName>
                                        </p:attrNameLst>
                                      </p:cBhvr>
                                    </p:animMotion>
                                  </p:childTnLst>
                                </p:cTn>
                              </p:par>
                              <p:par>
                                <p:cTn id="50" presetID="10" presetClass="entr" presetSubtype="0" accel="50000" decel="50000" fill="hold" nodeType="withEffect">
                                  <p:stCondLst>
                                    <p:cond delay="1140"/>
                                  </p:stCondLst>
                                  <p:childTnLst>
                                    <p:set>
                                      <p:cBhvr>
                                        <p:cTn id="51" dur="1" fill="hold">
                                          <p:stCondLst>
                                            <p:cond delay="0"/>
                                          </p:stCondLst>
                                        </p:cTn>
                                        <p:tgtEl>
                                          <p:spTgt spid="796"/>
                                        </p:tgtEl>
                                        <p:attrNameLst>
                                          <p:attrName>style.visibility</p:attrName>
                                        </p:attrNameLst>
                                      </p:cBhvr>
                                      <p:to>
                                        <p:strVal val="visible"/>
                                      </p:to>
                                    </p:set>
                                    <p:animEffect transition="in" filter="fade">
                                      <p:cBhvr>
                                        <p:cTn id="52" dur="1000"/>
                                        <p:tgtEl>
                                          <p:spTgt spid="796"/>
                                        </p:tgtEl>
                                      </p:cBhvr>
                                    </p:animEffect>
                                  </p:childTnLst>
                                </p:cTn>
                              </p:par>
                              <p:par>
                                <p:cTn id="53" presetID="64" presetClass="path" presetSubtype="0" accel="50000" decel="50000" fill="hold" nodeType="withEffect">
                                  <p:stCondLst>
                                    <p:cond delay="1140"/>
                                  </p:stCondLst>
                                  <p:childTnLst>
                                    <p:animMotion origin="layout" path="M 0 0.046293978 L 0 -2.3170753E-06 E" pathEditMode="relative" ptsTypes="">
                                      <p:cBhvr>
                                        <p:cTn id="54" dur="1000" fill="hold"/>
                                        <p:tgtEl>
                                          <p:spTgt spid="796"/>
                                        </p:tgtEl>
                                        <p:attrNameLst>
                                          <p:attrName>ppt_x</p:attrName>
                                          <p:attrName>ppt_y</p:attrName>
                                        </p:attrNameLst>
                                      </p:cBhvr>
                                    </p:animMotion>
                                  </p:childTnLst>
                                </p:cTn>
                              </p:par>
                              <p:par>
                                <p:cTn id="55" presetID="10" presetClass="entr" presetSubtype="0" accel="50000" decel="50000" fill="hold" nodeType="withEffect">
                                  <p:stCondLst>
                                    <p:cond delay="1280"/>
                                  </p:stCondLst>
                                  <p:childTnLst>
                                    <p:set>
                                      <p:cBhvr>
                                        <p:cTn id="56" dur="1" fill="hold">
                                          <p:stCondLst>
                                            <p:cond delay="0"/>
                                          </p:stCondLst>
                                        </p:cTn>
                                        <p:tgtEl>
                                          <p:spTgt spid="798"/>
                                        </p:tgtEl>
                                        <p:attrNameLst>
                                          <p:attrName>style.visibility</p:attrName>
                                        </p:attrNameLst>
                                      </p:cBhvr>
                                      <p:to>
                                        <p:strVal val="visible"/>
                                      </p:to>
                                    </p:set>
                                    <p:animEffect transition="in" filter="fade">
                                      <p:cBhvr>
                                        <p:cTn id="57" dur="1000"/>
                                        <p:tgtEl>
                                          <p:spTgt spid="798"/>
                                        </p:tgtEl>
                                      </p:cBhvr>
                                    </p:animEffect>
                                  </p:childTnLst>
                                </p:cTn>
                              </p:par>
                              <p:par>
                                <p:cTn id="58" presetID="64" presetClass="path" presetSubtype="0" accel="50000" decel="50000" fill="hold" nodeType="withEffect">
                                  <p:stCondLst>
                                    <p:cond delay="1280"/>
                                  </p:stCondLst>
                                  <p:childTnLst>
                                    <p:animMotion origin="layout" path="M 0 0.046296295 L 0 0 E" pathEditMode="relative" ptsTypes="">
                                      <p:cBhvr>
                                        <p:cTn id="59" dur="1000" fill="hold"/>
                                        <p:tgtEl>
                                          <p:spTgt spid="798"/>
                                        </p:tgtEl>
                                        <p:attrNameLst>
                                          <p:attrName>ppt_x</p:attrName>
                                          <p:attrName>ppt_y</p:attrName>
                                        </p:attrNameLst>
                                      </p:cBhvr>
                                    </p:animMotion>
                                  </p:childTnLst>
                                </p:cTn>
                              </p:par>
                              <p:par>
                                <p:cTn id="60" presetID="10" presetClass="entr" presetSubtype="0" accel="50000" decel="50000" fill="hold" nodeType="withEffect">
                                  <p:stCondLst>
                                    <p:cond delay="1280"/>
                                  </p:stCondLst>
                                  <p:childTnLst>
                                    <p:set>
                                      <p:cBhvr>
                                        <p:cTn id="61" dur="1" fill="hold">
                                          <p:stCondLst>
                                            <p:cond delay="0"/>
                                          </p:stCondLst>
                                        </p:cTn>
                                        <p:tgtEl>
                                          <p:spTgt spid="800"/>
                                        </p:tgtEl>
                                        <p:attrNameLst>
                                          <p:attrName>style.visibility</p:attrName>
                                        </p:attrNameLst>
                                      </p:cBhvr>
                                      <p:to>
                                        <p:strVal val="visible"/>
                                      </p:to>
                                    </p:set>
                                    <p:animEffect transition="in" filter="fade">
                                      <p:cBhvr>
                                        <p:cTn id="62" dur="1000"/>
                                        <p:tgtEl>
                                          <p:spTgt spid="800"/>
                                        </p:tgtEl>
                                      </p:cBhvr>
                                    </p:animEffect>
                                  </p:childTnLst>
                                </p:cTn>
                              </p:par>
                              <p:par>
                                <p:cTn id="63" presetID="64" presetClass="path" presetSubtype="0" accel="50000" decel="50000" fill="hold" nodeType="withEffect">
                                  <p:stCondLst>
                                    <p:cond delay="1280"/>
                                  </p:stCondLst>
                                  <p:childTnLst>
                                    <p:animMotion origin="layout" path="M 0 0.046296295 L 0 0 E" pathEditMode="relative" ptsTypes="">
                                      <p:cBhvr>
                                        <p:cTn id="64" dur="1000" fill="hold"/>
                                        <p:tgtEl>
                                          <p:spTgt spid="800"/>
                                        </p:tgtEl>
                                        <p:attrNameLst>
                                          <p:attrName>ppt_x</p:attrName>
                                          <p:attrName>ppt_y</p:attrName>
                                        </p:attrNameLst>
                                      </p:cBhvr>
                                    </p:animMotion>
                                  </p:childTnLst>
                                </p:cTn>
                              </p:par>
                              <p:par>
                                <p:cTn id="65" presetID="10" presetClass="entr" presetSubtype="0" accel="50000" decel="50000" fill="hold" nodeType="withEffect">
                                  <p:stCondLst>
                                    <p:cond delay="1280"/>
                                  </p:stCondLst>
                                  <p:childTnLst>
                                    <p:set>
                                      <p:cBhvr>
                                        <p:cTn id="66" dur="1" fill="hold">
                                          <p:stCondLst>
                                            <p:cond delay="0"/>
                                          </p:stCondLst>
                                        </p:cTn>
                                        <p:tgtEl>
                                          <p:spTgt spid="802"/>
                                        </p:tgtEl>
                                        <p:attrNameLst>
                                          <p:attrName>style.visibility</p:attrName>
                                        </p:attrNameLst>
                                      </p:cBhvr>
                                      <p:to>
                                        <p:strVal val="visible"/>
                                      </p:to>
                                    </p:set>
                                    <p:animEffect transition="in" filter="fade">
                                      <p:cBhvr>
                                        <p:cTn id="67" dur="1000"/>
                                        <p:tgtEl>
                                          <p:spTgt spid="802"/>
                                        </p:tgtEl>
                                      </p:cBhvr>
                                    </p:animEffect>
                                  </p:childTnLst>
                                </p:cTn>
                              </p:par>
                              <p:par>
                                <p:cTn id="68" presetID="64" presetClass="path" presetSubtype="0" accel="50000" decel="50000" fill="hold" nodeType="withEffect">
                                  <p:stCondLst>
                                    <p:cond delay="1280"/>
                                  </p:stCondLst>
                                  <p:childTnLst>
                                    <p:animMotion origin="layout" path="M 0 0.046293978 L 0 -2.3170753E-06 E" pathEditMode="relative" ptsTypes="">
                                      <p:cBhvr>
                                        <p:cTn id="69" dur="1000" fill="hold"/>
                                        <p:tgtEl>
                                          <p:spTgt spid="802"/>
                                        </p:tgtEl>
                                        <p:attrNameLst>
                                          <p:attrName>ppt_x</p:attrName>
                                          <p:attrName>ppt_y</p:attrName>
                                        </p:attrNameLst>
                                      </p:cBhvr>
                                    </p:animMotion>
                                  </p:childTnLst>
                                </p:cTn>
                              </p:par>
                              <p:par>
                                <p:cTn id="70" presetID="10" presetClass="entr" presetSubtype="0" accel="50000" decel="50000" fill="hold" nodeType="withEffect">
                                  <p:stCondLst>
                                    <p:cond delay="1420"/>
                                  </p:stCondLst>
                                  <p:childTnLst>
                                    <p:set>
                                      <p:cBhvr>
                                        <p:cTn id="71" dur="1" fill="hold">
                                          <p:stCondLst>
                                            <p:cond delay="0"/>
                                          </p:stCondLst>
                                        </p:cTn>
                                        <p:tgtEl>
                                          <p:spTgt spid="804"/>
                                        </p:tgtEl>
                                        <p:attrNameLst>
                                          <p:attrName>style.visibility</p:attrName>
                                        </p:attrNameLst>
                                      </p:cBhvr>
                                      <p:to>
                                        <p:strVal val="visible"/>
                                      </p:to>
                                    </p:set>
                                    <p:animEffect transition="in" filter="fade">
                                      <p:cBhvr>
                                        <p:cTn id="72" dur="1000"/>
                                        <p:tgtEl>
                                          <p:spTgt spid="804"/>
                                        </p:tgtEl>
                                      </p:cBhvr>
                                    </p:animEffect>
                                  </p:childTnLst>
                                </p:cTn>
                              </p:par>
                              <p:par>
                                <p:cTn id="73" presetID="64" presetClass="path" presetSubtype="0" accel="50000" decel="50000" fill="hold" nodeType="withEffect">
                                  <p:stCondLst>
                                    <p:cond delay="1420"/>
                                  </p:stCondLst>
                                  <p:childTnLst>
                                    <p:animMotion origin="layout" path="M 0 0.046296295 L 0 0 E" pathEditMode="relative" ptsTypes="">
                                      <p:cBhvr>
                                        <p:cTn id="74" dur="1000" fill="hold"/>
                                        <p:tgtEl>
                                          <p:spTgt spid="804"/>
                                        </p:tgtEl>
                                        <p:attrNameLst>
                                          <p:attrName>ppt_x</p:attrName>
                                          <p:attrName>ppt_y</p:attrName>
                                        </p:attrNameLst>
                                      </p:cBhvr>
                                    </p:animMotion>
                                  </p:childTnLst>
                                </p:cTn>
                              </p:par>
                              <p:par>
                                <p:cTn id="75" presetID="10" presetClass="entr" presetSubtype="0" accel="50000" decel="50000" fill="hold" nodeType="withEffect">
                                  <p:stCondLst>
                                    <p:cond delay="1420"/>
                                  </p:stCondLst>
                                  <p:childTnLst>
                                    <p:set>
                                      <p:cBhvr>
                                        <p:cTn id="76" dur="1" fill="hold">
                                          <p:stCondLst>
                                            <p:cond delay="0"/>
                                          </p:stCondLst>
                                        </p:cTn>
                                        <p:tgtEl>
                                          <p:spTgt spid="806"/>
                                        </p:tgtEl>
                                        <p:attrNameLst>
                                          <p:attrName>style.visibility</p:attrName>
                                        </p:attrNameLst>
                                      </p:cBhvr>
                                      <p:to>
                                        <p:strVal val="visible"/>
                                      </p:to>
                                    </p:set>
                                    <p:animEffect transition="in" filter="fade">
                                      <p:cBhvr>
                                        <p:cTn id="77" dur="1000"/>
                                        <p:tgtEl>
                                          <p:spTgt spid="806"/>
                                        </p:tgtEl>
                                      </p:cBhvr>
                                    </p:animEffect>
                                  </p:childTnLst>
                                </p:cTn>
                              </p:par>
                              <p:par>
                                <p:cTn id="78" presetID="64" presetClass="path" presetSubtype="0" accel="50000" decel="50000" fill="hold" nodeType="withEffect">
                                  <p:stCondLst>
                                    <p:cond delay="1420"/>
                                  </p:stCondLst>
                                  <p:childTnLst>
                                    <p:animMotion origin="layout" path="M 0 0.046296295 L 0 0 E" pathEditMode="relative" ptsTypes="">
                                      <p:cBhvr>
                                        <p:cTn id="79" dur="1000" fill="hold"/>
                                        <p:tgtEl>
                                          <p:spTgt spid="806"/>
                                        </p:tgtEl>
                                        <p:attrNameLst>
                                          <p:attrName>ppt_x</p:attrName>
                                          <p:attrName>ppt_y</p:attrName>
                                        </p:attrNameLst>
                                      </p:cBhvr>
                                    </p:animMotion>
                                  </p:childTnLst>
                                </p:cTn>
                              </p:par>
                              <p:par>
                                <p:cTn id="80" presetID="10" presetClass="entr" presetSubtype="0" accel="50000" decel="50000" fill="hold" nodeType="withEffect">
                                  <p:stCondLst>
                                    <p:cond delay="1420"/>
                                  </p:stCondLst>
                                  <p:childTnLst>
                                    <p:set>
                                      <p:cBhvr>
                                        <p:cTn id="81" dur="1" fill="hold">
                                          <p:stCondLst>
                                            <p:cond delay="0"/>
                                          </p:stCondLst>
                                        </p:cTn>
                                        <p:tgtEl>
                                          <p:spTgt spid="808"/>
                                        </p:tgtEl>
                                        <p:attrNameLst>
                                          <p:attrName>style.visibility</p:attrName>
                                        </p:attrNameLst>
                                      </p:cBhvr>
                                      <p:to>
                                        <p:strVal val="visible"/>
                                      </p:to>
                                    </p:set>
                                    <p:animEffect transition="in" filter="fade">
                                      <p:cBhvr>
                                        <p:cTn id="82" dur="1000"/>
                                        <p:tgtEl>
                                          <p:spTgt spid="808"/>
                                        </p:tgtEl>
                                      </p:cBhvr>
                                    </p:animEffect>
                                  </p:childTnLst>
                                </p:cTn>
                              </p:par>
                              <p:par>
                                <p:cTn id="83" presetID="64" presetClass="path" presetSubtype="0" accel="50000" decel="50000" fill="hold" nodeType="withEffect">
                                  <p:stCondLst>
                                    <p:cond delay="1420"/>
                                  </p:stCondLst>
                                  <p:childTnLst>
                                    <p:animMotion origin="layout" path="M 0 0.046293978 L 0 -2.3170753E-06 E" pathEditMode="relative" ptsTypes="">
                                      <p:cBhvr>
                                        <p:cTn id="84" dur="1000" fill="hold"/>
                                        <p:tgtEl>
                                          <p:spTgt spid="808"/>
                                        </p:tgtEl>
                                        <p:attrNameLst>
                                          <p:attrName>ppt_x</p:attrName>
                                          <p:attrName>ppt_y</p:attrName>
                                        </p:attrNameLst>
                                      </p:cBhvr>
                                    </p:animMotion>
                                  </p:childTnLst>
                                </p:cTn>
                              </p:par>
                              <p:par>
                                <p:cTn id="85" presetID="10" presetClass="entr" presetSubtype="0" accel="50000" decel="50000" fill="hold" nodeType="withEffect">
                                  <p:stCondLst>
                                    <p:cond delay="1560"/>
                                  </p:stCondLst>
                                  <p:childTnLst>
                                    <p:set>
                                      <p:cBhvr>
                                        <p:cTn id="86" dur="1" fill="hold">
                                          <p:stCondLst>
                                            <p:cond delay="0"/>
                                          </p:stCondLst>
                                        </p:cTn>
                                        <p:tgtEl>
                                          <p:spTgt spid="810"/>
                                        </p:tgtEl>
                                        <p:attrNameLst>
                                          <p:attrName>style.visibility</p:attrName>
                                        </p:attrNameLst>
                                      </p:cBhvr>
                                      <p:to>
                                        <p:strVal val="visible"/>
                                      </p:to>
                                    </p:set>
                                    <p:animEffect transition="in" filter="fade">
                                      <p:cBhvr>
                                        <p:cTn id="87" dur="1000"/>
                                        <p:tgtEl>
                                          <p:spTgt spid="810"/>
                                        </p:tgtEl>
                                      </p:cBhvr>
                                    </p:animEffect>
                                  </p:childTnLst>
                                </p:cTn>
                              </p:par>
                              <p:par>
                                <p:cTn id="88" presetID="64" presetClass="path" presetSubtype="0" accel="50000" decel="50000" fill="hold" nodeType="withEffect">
                                  <p:stCondLst>
                                    <p:cond delay="1560"/>
                                  </p:stCondLst>
                                  <p:childTnLst>
                                    <p:animMotion origin="layout" path="M 0 0.046296295 L 0 0 E" pathEditMode="relative" ptsTypes="">
                                      <p:cBhvr>
                                        <p:cTn id="89" dur="1000" fill="hold"/>
                                        <p:tgtEl>
                                          <p:spTgt spid="810"/>
                                        </p:tgtEl>
                                        <p:attrNameLst>
                                          <p:attrName>ppt_x</p:attrName>
                                          <p:attrName>ppt_y</p:attrName>
                                        </p:attrNameLst>
                                      </p:cBhvr>
                                    </p:animMotion>
                                  </p:childTnLst>
                                </p:cTn>
                              </p:par>
                              <p:par>
                                <p:cTn id="90" presetID="10" presetClass="entr" presetSubtype="0" accel="50000" decel="50000" fill="hold" nodeType="withEffect">
                                  <p:stCondLst>
                                    <p:cond delay="1560"/>
                                  </p:stCondLst>
                                  <p:childTnLst>
                                    <p:set>
                                      <p:cBhvr>
                                        <p:cTn id="91" dur="1" fill="hold">
                                          <p:stCondLst>
                                            <p:cond delay="0"/>
                                          </p:stCondLst>
                                        </p:cTn>
                                        <p:tgtEl>
                                          <p:spTgt spid="812"/>
                                        </p:tgtEl>
                                        <p:attrNameLst>
                                          <p:attrName>style.visibility</p:attrName>
                                        </p:attrNameLst>
                                      </p:cBhvr>
                                      <p:to>
                                        <p:strVal val="visible"/>
                                      </p:to>
                                    </p:set>
                                    <p:animEffect transition="in" filter="fade">
                                      <p:cBhvr>
                                        <p:cTn id="92" dur="1000"/>
                                        <p:tgtEl>
                                          <p:spTgt spid="812"/>
                                        </p:tgtEl>
                                      </p:cBhvr>
                                    </p:animEffect>
                                  </p:childTnLst>
                                </p:cTn>
                              </p:par>
                              <p:par>
                                <p:cTn id="93" presetID="64" presetClass="path" presetSubtype="0" accel="50000" decel="50000" fill="hold" nodeType="withEffect">
                                  <p:stCondLst>
                                    <p:cond delay="1560"/>
                                  </p:stCondLst>
                                  <p:childTnLst>
                                    <p:animMotion origin="layout" path="M 0 0.046296295 L 0 0 E" pathEditMode="relative" ptsTypes="">
                                      <p:cBhvr>
                                        <p:cTn id="94" dur="1000" fill="hold"/>
                                        <p:tgtEl>
                                          <p:spTgt spid="812"/>
                                        </p:tgtEl>
                                        <p:attrNameLst>
                                          <p:attrName>ppt_x</p:attrName>
                                          <p:attrName>ppt_y</p:attrName>
                                        </p:attrNameLst>
                                      </p:cBhvr>
                                    </p:animMotion>
                                  </p:childTnLst>
                                </p:cTn>
                              </p:par>
                              <p:par>
                                <p:cTn id="95" presetID="10" presetClass="entr" presetSubtype="0" accel="50000" decel="50000" fill="hold" nodeType="withEffect">
                                  <p:stCondLst>
                                    <p:cond delay="1560"/>
                                  </p:stCondLst>
                                  <p:childTnLst>
                                    <p:set>
                                      <p:cBhvr>
                                        <p:cTn id="96" dur="1" fill="hold">
                                          <p:stCondLst>
                                            <p:cond delay="0"/>
                                          </p:stCondLst>
                                        </p:cTn>
                                        <p:tgtEl>
                                          <p:spTgt spid="814"/>
                                        </p:tgtEl>
                                        <p:attrNameLst>
                                          <p:attrName>style.visibility</p:attrName>
                                        </p:attrNameLst>
                                      </p:cBhvr>
                                      <p:to>
                                        <p:strVal val="visible"/>
                                      </p:to>
                                    </p:set>
                                    <p:animEffect transition="in" filter="fade">
                                      <p:cBhvr>
                                        <p:cTn id="97" dur="1000"/>
                                        <p:tgtEl>
                                          <p:spTgt spid="814"/>
                                        </p:tgtEl>
                                      </p:cBhvr>
                                    </p:animEffect>
                                  </p:childTnLst>
                                </p:cTn>
                              </p:par>
                              <p:par>
                                <p:cTn id="98" presetID="64" presetClass="path" presetSubtype="0" accel="50000" decel="50000" fill="hold" nodeType="withEffect">
                                  <p:stCondLst>
                                    <p:cond delay="1560"/>
                                  </p:stCondLst>
                                  <p:childTnLst>
                                    <p:animMotion origin="layout" path="M 0 0.046293978 L 0 -2.3170753E-06 E" pathEditMode="relative" ptsTypes="">
                                      <p:cBhvr>
                                        <p:cTn id="99" dur="1000" fill="hold"/>
                                        <p:tgtEl>
                                          <p:spTgt spid="814"/>
                                        </p:tgtEl>
                                        <p:attrNameLst>
                                          <p:attrName>ppt_x</p:attrName>
                                          <p:attrName>ppt_y</p:attrName>
                                        </p:attrNameLst>
                                      </p:cBhvr>
                                    </p:animMotion>
                                  </p:childTnLst>
                                </p:cTn>
                              </p:par>
                              <p:par>
                                <p:cTn id="100" presetID="10" presetClass="entr" presetSubtype="0" accel="50000" decel="50000" fill="hold" nodeType="withEffect">
                                  <p:stCondLst>
                                    <p:cond delay="300"/>
                                  </p:stCondLst>
                                  <p:childTnLst>
                                    <p:set>
                                      <p:cBhvr>
                                        <p:cTn id="101" dur="1" fill="hold">
                                          <p:stCondLst>
                                            <p:cond delay="0"/>
                                          </p:stCondLst>
                                        </p:cTn>
                                        <p:tgtEl>
                                          <p:spTgt spid="816"/>
                                        </p:tgtEl>
                                        <p:attrNameLst>
                                          <p:attrName>style.visibility</p:attrName>
                                        </p:attrNameLst>
                                      </p:cBhvr>
                                      <p:to>
                                        <p:strVal val="visible"/>
                                      </p:to>
                                    </p:set>
                                    <p:animEffect transition="in" filter="fade">
                                      <p:cBhvr>
                                        <p:cTn id="102" dur="600"/>
                                        <p:tgtEl>
                                          <p:spTgt spid="816"/>
                                        </p:tgtEl>
                                      </p:cBhvr>
                                    </p:animEffect>
                                  </p:childTnLst>
                                </p:cTn>
                              </p:par>
                              <p:par>
                                <p:cTn id="103" presetID="64" presetClass="path" presetSubtype="0" accel="50000" decel="50000" fill="hold" nodeType="withEffect">
                                  <p:stCondLst>
                                    <p:cond delay="300"/>
                                  </p:stCondLst>
                                  <p:childTnLst>
                                    <p:animMotion origin="layout" path="M 0 0.04629225 L 0 -4.0478176E-06 E" pathEditMode="relative" ptsTypes="">
                                      <p:cBhvr>
                                        <p:cTn id="104" dur="600" fill="hold"/>
                                        <p:tgtEl>
                                          <p:spTgt spid="816"/>
                                        </p:tgtEl>
                                        <p:attrNameLst>
                                          <p:attrName>ppt_x</p:attrName>
                                          <p:attrName>ppt_y</p:attrName>
                                        </p:attrNameLst>
                                      </p:cBhvr>
                                    </p:animMotion>
                                  </p:childTnLst>
                                </p:cTn>
                              </p:par>
                              <p:par>
                                <p:cTn id="105" presetID="10" presetClass="entr" presetSubtype="0" accel="50000" decel="50000" fill="hold" nodeType="withEffect">
                                  <p:stCondLst>
                                    <p:cond delay="100"/>
                                  </p:stCondLst>
                                  <p:childTnLst>
                                    <p:set>
                                      <p:cBhvr>
                                        <p:cTn id="106" dur="1" fill="hold">
                                          <p:stCondLst>
                                            <p:cond delay="0"/>
                                          </p:stCondLst>
                                        </p:cTn>
                                        <p:tgtEl>
                                          <p:spTgt spid="818"/>
                                        </p:tgtEl>
                                        <p:attrNameLst>
                                          <p:attrName>style.visibility</p:attrName>
                                        </p:attrNameLst>
                                      </p:cBhvr>
                                      <p:to>
                                        <p:strVal val="visible"/>
                                      </p:to>
                                    </p:set>
                                    <p:animEffect transition="in" filter="fade">
                                      <p:cBhvr>
                                        <p:cTn id="107" dur="600"/>
                                        <p:tgtEl>
                                          <p:spTgt spid="818"/>
                                        </p:tgtEl>
                                      </p:cBhvr>
                                    </p:animEffect>
                                  </p:childTnLst>
                                </p:cTn>
                              </p:par>
                              <p:par>
                                <p:cTn id="108" presetID="64" presetClass="path" presetSubtype="0" accel="50000" decel="50000" fill="hold" nodeType="withEffect">
                                  <p:stCondLst>
                                    <p:cond delay="100"/>
                                  </p:stCondLst>
                                  <p:childTnLst>
                                    <p:animMotion origin="layout" path="M 0 0.046296295 L 0 0 E" pathEditMode="relative" ptsTypes="">
                                      <p:cBhvr>
                                        <p:cTn id="109" dur="600" fill="hold"/>
                                        <p:tgtEl>
                                          <p:spTgt spid="818"/>
                                        </p:tgtEl>
                                        <p:attrNameLst>
                                          <p:attrName>ppt_x</p:attrName>
                                          <p:attrName>ppt_y</p:attrName>
                                        </p:attrNameLst>
                                      </p:cBhvr>
                                    </p:animMotion>
                                  </p:childTnLst>
                                </p:cTn>
                              </p:par>
                              <p:par>
                                <p:cTn id="110" presetID="10" presetClass="entr" presetSubtype="0" accel="50000" decel="50000" fill="hold" nodeType="withEffect">
                                  <p:stCondLst>
                                    <p:cond delay="500"/>
                                  </p:stCondLst>
                                  <p:childTnLst>
                                    <p:set>
                                      <p:cBhvr>
                                        <p:cTn id="111" dur="1" fill="hold">
                                          <p:stCondLst>
                                            <p:cond delay="0"/>
                                          </p:stCondLst>
                                        </p:cTn>
                                        <p:tgtEl>
                                          <p:spTgt spid="820"/>
                                        </p:tgtEl>
                                        <p:attrNameLst>
                                          <p:attrName>style.visibility</p:attrName>
                                        </p:attrNameLst>
                                      </p:cBhvr>
                                      <p:to>
                                        <p:strVal val="visible"/>
                                      </p:to>
                                    </p:set>
                                    <p:animEffect transition="in" filter="fade">
                                      <p:cBhvr>
                                        <p:cTn id="112" dur="600"/>
                                        <p:tgtEl>
                                          <p:spTgt spid="820"/>
                                        </p:tgtEl>
                                      </p:cBhvr>
                                    </p:animEffect>
                                  </p:childTnLst>
                                </p:cTn>
                              </p:par>
                              <p:par>
                                <p:cTn id="113" presetID="64" presetClass="path" presetSubtype="0" accel="50000" decel="50000" fill="hold" nodeType="withEffect">
                                  <p:stCondLst>
                                    <p:cond delay="500"/>
                                  </p:stCondLst>
                                  <p:childTnLst>
                                    <p:animMotion origin="layout" path="M 0 0.046296295 L 0 0 E" pathEditMode="relative" ptsTypes="">
                                      <p:cBhvr>
                                        <p:cTn id="114" dur="600" fill="hold"/>
                                        <p:tgtEl>
                                          <p:spTgt spid="820"/>
                                        </p:tgtEl>
                                        <p:attrNameLst>
                                          <p:attrName>ppt_x</p:attrName>
                                          <p:attrName>ppt_y</p:attrName>
                                        </p:attrNameLst>
                                      </p:cBhvr>
                                    </p:animMotion>
                                  </p:childTnLst>
                                </p:cTn>
                              </p:par>
                              <p:par>
                                <p:cTn id="115" presetID="10" presetClass="entr" presetSubtype="0" accel="50000" decel="50000" fill="hold" nodeType="withEffect">
                                  <p:stCondLst>
                                    <p:cond delay="1280"/>
                                  </p:stCondLst>
                                  <p:childTnLst>
                                    <p:set>
                                      <p:cBhvr>
                                        <p:cTn id="116" dur="1" fill="hold">
                                          <p:stCondLst>
                                            <p:cond delay="0"/>
                                          </p:stCondLst>
                                        </p:cTn>
                                        <p:tgtEl>
                                          <p:spTgt spid="25"/>
                                        </p:tgtEl>
                                        <p:attrNameLst>
                                          <p:attrName>style.visibility</p:attrName>
                                        </p:attrNameLst>
                                      </p:cBhvr>
                                      <p:to>
                                        <p:strVal val="visible"/>
                                      </p:to>
                                    </p:set>
                                    <p:animEffect transition="in" filter="fade">
                                      <p:cBhvr>
                                        <p:cTn id="117" dur="1000"/>
                                        <p:tgtEl>
                                          <p:spTgt spid="25"/>
                                        </p:tgtEl>
                                      </p:cBhvr>
                                    </p:animEffect>
                                  </p:childTnLst>
                                </p:cTn>
                              </p:par>
                              <p:par>
                                <p:cTn id="118" presetID="64" presetClass="path" presetSubtype="0" accel="50000" decel="50000" fill="hold" nodeType="withEffect">
                                  <p:stCondLst>
                                    <p:cond delay="1280"/>
                                  </p:stCondLst>
                                  <p:childTnLst>
                                    <p:animMotion origin="layout" path="M 0 0.046296295 L 0 0 E" pathEditMode="relative" ptsTypes="">
                                      <p:cBhvr>
                                        <p:cTn id="119" dur="1000" fill="hold"/>
                                        <p:tgtEl>
                                          <p:spTgt spid="25"/>
                                        </p:tgtEl>
                                        <p:attrNameLst>
                                          <p:attrName>ppt_x</p:attrName>
                                          <p:attrName>ppt_y</p:attrName>
                                        </p:attrNameLst>
                                      </p:cBhvr>
                                    </p:animMotion>
                                  </p:childTnLst>
                                </p:cTn>
                              </p:par>
                              <p:par>
                                <p:cTn id="120" presetID="10" presetClass="entr" presetSubtype="0" accel="50000" decel="50000" fill="hold" nodeType="withEffect">
                                  <p:stCondLst>
                                    <p:cond delay="1560"/>
                                  </p:stCondLst>
                                  <p:childTnLst>
                                    <p:set>
                                      <p:cBhvr>
                                        <p:cTn id="121" dur="1" fill="hold">
                                          <p:stCondLst>
                                            <p:cond delay="0"/>
                                          </p:stCondLst>
                                        </p:cTn>
                                        <p:tgtEl>
                                          <p:spTgt spid="26"/>
                                        </p:tgtEl>
                                        <p:attrNameLst>
                                          <p:attrName>style.visibility</p:attrName>
                                        </p:attrNameLst>
                                      </p:cBhvr>
                                      <p:to>
                                        <p:strVal val="visible"/>
                                      </p:to>
                                    </p:set>
                                    <p:animEffect transition="in" filter="fade">
                                      <p:cBhvr>
                                        <p:cTn id="122" dur="1000"/>
                                        <p:tgtEl>
                                          <p:spTgt spid="26"/>
                                        </p:tgtEl>
                                      </p:cBhvr>
                                    </p:animEffect>
                                  </p:childTnLst>
                                </p:cTn>
                              </p:par>
                              <p:par>
                                <p:cTn id="123" presetID="64" presetClass="path" presetSubtype="0" accel="50000" decel="50000" fill="hold" nodeType="withEffect">
                                  <p:stCondLst>
                                    <p:cond delay="1560"/>
                                  </p:stCondLst>
                                  <p:childTnLst>
                                    <p:animMotion origin="layout" path="M 0 0.046296295 L 0 0 E" pathEditMode="relative" ptsTypes="">
                                      <p:cBhvr>
                                        <p:cTn id="124" dur="1000" fill="hold"/>
                                        <p:tgtEl>
                                          <p:spTgt spid="26"/>
                                        </p:tgtEl>
                                        <p:attrNameLst>
                                          <p:attrName>ppt_x</p:attrName>
                                          <p:attrName>ppt_y</p:attrName>
                                        </p:attrNameLst>
                                      </p:cBhvr>
                                    </p:animMotion>
                                  </p:childTnLst>
                                </p:cTn>
                              </p:par>
                              <p:par>
                                <p:cTn id="125" presetID="10" presetClass="entr" presetSubtype="0" accel="50000" decel="50000" fill="hold" nodeType="withEffect">
                                  <p:stCondLst>
                                    <p:cond delay="1560"/>
                                  </p:stCondLst>
                                  <p:childTnLst>
                                    <p:set>
                                      <p:cBhvr>
                                        <p:cTn id="126" dur="1" fill="hold">
                                          <p:stCondLst>
                                            <p:cond delay="0"/>
                                          </p:stCondLst>
                                        </p:cTn>
                                        <p:tgtEl>
                                          <p:spTgt spid="27"/>
                                        </p:tgtEl>
                                        <p:attrNameLst>
                                          <p:attrName>style.visibility</p:attrName>
                                        </p:attrNameLst>
                                      </p:cBhvr>
                                      <p:to>
                                        <p:strVal val="visible"/>
                                      </p:to>
                                    </p:set>
                                    <p:animEffect transition="in" filter="fade">
                                      <p:cBhvr>
                                        <p:cTn id="127" dur="1000"/>
                                        <p:tgtEl>
                                          <p:spTgt spid="27"/>
                                        </p:tgtEl>
                                      </p:cBhvr>
                                    </p:animEffect>
                                  </p:childTnLst>
                                </p:cTn>
                              </p:par>
                              <p:par>
                                <p:cTn id="128" presetID="64" presetClass="path" presetSubtype="0" accel="50000" decel="50000" fill="hold" nodeType="withEffect">
                                  <p:stCondLst>
                                    <p:cond delay="1560"/>
                                  </p:stCondLst>
                                  <p:childTnLst>
                                    <p:animMotion origin="layout" path="M 0 0.046293978 L 0 -2.3170753E-06 E" pathEditMode="relative" ptsTypes="">
                                      <p:cBhvr>
                                        <p:cTn id="129" dur="1000" fill="hold"/>
                                        <p:tgtEl>
                                          <p:spTgt spid="27"/>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8" grpId="0"/>
      <p:bldP spid="780" grpId="0"/>
      <p:bldP spid="782" grpId="0"/>
      <p:bldP spid="784" grpId="0"/>
      <p:bldP spid="786" grpId="0"/>
      <p:bldP spid="788" grpId="0"/>
      <p:bldP spid="790" grpId="0"/>
      <p:bldP spid="792" grpId="0"/>
      <p:bldP spid="794" grpId="0"/>
      <p:bldP spid="796" grpId="0"/>
      <p:bldP spid="798" grpId="0"/>
      <p:bldP spid="800" grpId="0"/>
      <p:bldP spid="802" grpId="0"/>
      <p:bldP spid="804" grpId="0"/>
      <p:bldP spid="806" grpId="0"/>
      <p:bldP spid="808" grpId="0"/>
      <p:bldP spid="810" grpId="0"/>
      <p:bldP spid="812" grpId="0"/>
      <p:bldP spid="814" grpId="0"/>
      <p:bldP spid="816" grpId="0"/>
      <p:bldP spid="818" grpId="0"/>
      <p:bldP spid="820" grpId="0"/>
      <p:bldP spid="25" grpId="0"/>
      <p:bldP spid="26" grpId="0"/>
      <p:bldP spid="2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2"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2">
            <a:alphaModFix/>
          </a:blip>
          <a:stretch/>
        </p:blipFill>
        <p:spPr>
          <a:xfrm>
            <a:off x="0" y="0"/>
            <a:ext cx="18288000" cy="10287000"/>
          </a:xfrm>
          <a:prstGeom prst="rect">
            <a:avLst/>
          </a:prstGeom>
        </p:spPr>
      </p:pic>
      <p:pic>
        <p:nvPicPr>
          <p:cNvPr id="383"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3">
            <a:alphaModFix/>
          </a:blip>
          <a:stretch/>
        </p:blipFill>
        <p:spPr>
          <a:xfrm>
            <a:off x="0" y="0"/>
            <a:ext cx="5715000" cy="5715000"/>
          </a:xfrm>
          <a:prstGeom prst="rect">
            <a:avLst/>
          </a:prstGeom>
        </p:spPr>
      </p:pic>
      <p:pic>
        <p:nvPicPr>
          <p:cNvPr id="385"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4">
            <a:alphaModFix/>
          </a:blip>
          <a:stretch/>
        </p:blipFill>
        <p:spPr>
          <a:xfrm>
            <a:off x="8046815" y="0"/>
            <a:ext cx="10239375" cy="10287000"/>
          </a:xfrm>
          <a:prstGeom prst="rect">
            <a:avLst/>
          </a:prstGeom>
        </p:spPr>
      </p:pic>
      <p:pic>
        <p:nvPicPr>
          <p:cNvPr id="387" name="layoutShapeInnerChild7">
            <a:extLst>
              <a:ext uri="{FF2B5EF4-FFF2-40B4-BE49-F238E27FC236}">
                <a16:creationId xmlns:a16="http://schemas.microsoft.com/office/drawing/2014/main" id="{A8642F66-C0BB-4949-9A9C-024B120A5D52}"/>
              </a:ext>
            </a:extLst>
          </p:cNvPr>
          <p:cNvPicPr>
            <a:picLocks noChangeAspect="1"/>
          </p:cNvPicPr>
          <p:nvPr/>
        </p:nvPicPr>
        <p:blipFill rotWithShape="1">
          <a:blip r:embed="rId5">
            <a:alphaModFix/>
            <a:extLst>
              <a:ext uri="{363F299F-D3B2-4635-AEC0-4BFB138055D7}">
                <asvg:svgBlip xmlns:asvg="http://schemas.microsoft.com/office/drawing/2016/SVG/main" xmlns:p14="http://schemas.microsoft.com/office/powerpoint/2010/main" xmlns:a14="http://schemas.microsoft.com/office/drawing/2010/main" xmlns:a16="http://schemas.microsoft.com/office/drawing/2014/main" xmlns="" r:embed="rId68"/>
                <a14:useLocalDpi xmlns:a14="http://schemas.microsoft.com/office/drawing/2010/main" xmlns:p14="http://schemas.microsoft.com/office/powerpoint/2010/main" xmlns:asvg="http://schemas.microsoft.com/office/drawing/2016/SVG/main" xmlns:a16="http://schemas.microsoft.com/office/drawing/2014/main" xmlns="" val="0"/>
              </a:ext>
            </a:extLst>
          </a:blip>
          <a:srcRect/>
          <a:stretch/>
        </p:blipFill>
        <p:spPr>
          <a:xfrm>
            <a:off x="15963900" y="5448300"/>
            <a:ext cx="2324100" cy="4834681"/>
          </a:xfrm>
          <a:prstGeom prst="rect">
            <a:avLst/>
          </a:prstGeom>
        </p:spPr>
      </p:pic>
      <p:pic>
        <p:nvPicPr>
          <p:cNvPr id="389" name="layoutShapeInnerChild9">
            <a:extLst>
              <a:ext uri="{FF2B5EF4-FFF2-40B4-BE49-F238E27FC236}">
                <a16:creationId xmlns:a16="http://schemas.microsoft.com/office/drawing/2014/main" id="{A8642F66-C0BB-4949-9A9C-024B120A5D52}"/>
              </a:ext>
            </a:extLst>
          </p:cNvPr>
          <p:cNvPicPr>
            <a:picLocks noChangeAspect="1"/>
          </p:cNvPicPr>
          <p:nvPr/>
        </p:nvPicPr>
        <p:blipFill rotWithShape="1">
          <a:blip r:embed="rId69">
            <a:alphaModFix/>
            <a:extLst>
              <a:ext uri="{7561CB67-202A-4D08-AFDA-635053AE068E}">
                <asvg:svgBlip xmlns:asvg="http://schemas.microsoft.com/office/drawing/2016/SVG/main" xmlns:p14="http://schemas.microsoft.com/office/powerpoint/2010/main" xmlns:a14="http://schemas.microsoft.com/office/drawing/2010/main" xmlns:a16="http://schemas.microsoft.com/office/drawing/2014/main" xmlns="" r:embed="rId71"/>
                <a14:useLocalDpi xmlns:a14="http://schemas.microsoft.com/office/drawing/2010/main" xmlns:p14="http://schemas.microsoft.com/office/powerpoint/2010/main" xmlns:asvg="http://schemas.microsoft.com/office/drawing/2016/SVG/main" xmlns:a16="http://schemas.microsoft.com/office/drawing/2014/main" xmlns="" val="0"/>
              </a:ext>
            </a:extLst>
          </a:blip>
          <a:srcRect/>
          <a:stretch/>
        </p:blipFill>
        <p:spPr>
          <a:xfrm>
            <a:off x="0" y="514350"/>
            <a:ext cx="1947119" cy="5143500"/>
          </a:xfrm>
          <a:prstGeom prst="rect">
            <a:avLst/>
          </a:prstGeom>
        </p:spPr>
      </p:pic>
      <p:pic>
        <p:nvPicPr>
          <p:cNvPr id="391"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72">
            <a:alphaModFix/>
          </a:blip>
          <a:stretch/>
        </p:blipFill>
        <p:spPr>
          <a:xfrm>
            <a:off x="1409700" y="3417540"/>
            <a:ext cx="457200" cy="476250"/>
          </a:xfrm>
          <a:prstGeom prst="rect">
            <a:avLst/>
          </a:prstGeom>
        </p:spPr>
      </p:pic>
      <p:sp>
        <p:nvSpPr>
          <p:cNvPr id="393" name="-0">
            <a:extLst>
              <a:ext uri="{FF2B5EF4-FFF2-40B4-BE49-F238E27FC236}">
                <a16:creationId xmlns:a16="http://schemas.microsoft.com/office/drawing/2014/main" id="{111B4A49-B930-4A89-A1CD-6CA2B3D95AED}"/>
              </a:ext>
            </a:extLst>
          </p:cNvPr>
          <p:cNvSpPr txBox="1"/>
          <p:nvPr/>
        </p:nvSpPr>
        <p:spPr>
          <a:xfrm>
            <a:off x="1521142" y="3491960"/>
            <a:ext cx="285750" cy="314325"/>
          </a:xfrm>
          <a:prstGeom prst="rect">
            <a:avLst/>
          </a:prstGeom>
          <a:noFill/>
        </p:spPr>
        <p:txBody>
          <a:bodyPr vertOverflow="clip" horzOverflow="clip" wrap="square" lIns="0" tIns="0" rIns="0" bIns="0" rtlCol="0" anchor="t">
            <a:spAutoFit/>
          </a:bodyPr>
          <a:lstStyle/>
          <a:p>
            <a:pPr algn="ctr">
              <a:lnSpc>
                <a:spcPts val="2430"/>
              </a:lnSpc>
            </a:pPr>
            <a:r>
              <a:rPr lang="en-US" sz="1620" spc="16" dirty="0">
                <a:solidFill>
                  <a:srgbClr val="FFFFFF">
                    <a:alpha val="100000"/>
                  </a:srgbClr>
                </a:solidFill>
                <a:latin typeface="Noto Serif SemiBold" panose="00000700000000000000" pitchFamily="2" charset="0"/>
              </a:rPr>
              <a:t>01</a:t>
            </a:r>
          </a:p>
        </p:txBody>
      </p:sp>
      <p:sp>
        <p:nvSpPr>
          <p:cNvPr id="395" name="Primary Heading-0">
            <a:extLst>
              <a:ext uri="{FF2B5EF4-FFF2-40B4-BE49-F238E27FC236}">
                <a16:creationId xmlns:a16="http://schemas.microsoft.com/office/drawing/2014/main" id="{111B4A49-B930-4A89-A1CD-6CA2B3D95AED}"/>
              </a:ext>
            </a:extLst>
          </p:cNvPr>
          <p:cNvSpPr txBox="1"/>
          <p:nvPr/>
        </p:nvSpPr>
        <p:spPr>
          <a:xfrm>
            <a:off x="2171700" y="3064669"/>
            <a:ext cx="6791325" cy="343299"/>
          </a:xfrm>
          <a:prstGeom prst="rect">
            <a:avLst/>
          </a:prstGeom>
          <a:noFill/>
        </p:spPr>
        <p:txBody>
          <a:bodyPr vertOverflow="clip" horzOverflow="clip" wrap="square" lIns="0" tIns="0" rIns="0" bIns="0" rtlCol="0" anchor="t">
            <a:spAutoFit/>
          </a:bodyPr>
          <a:lstStyle/>
          <a:p>
            <a:pPr>
              <a:lnSpc>
                <a:spcPts val="2940"/>
              </a:lnSpc>
            </a:pPr>
            <a:r>
              <a:rPr lang="en-US" sz="2100" spc="-42" dirty="0">
                <a:solidFill>
                  <a:srgbClr val="181C24">
                    <a:alpha val="100000"/>
                  </a:srgbClr>
                </a:solidFill>
                <a:latin typeface="IBM Plex Serif SemiBold" panose="00000700000000000000" pitchFamily="2" charset="0"/>
              </a:rPr>
              <a:t>Active Contribution</a:t>
            </a:r>
          </a:p>
        </p:txBody>
      </p:sp>
      <p:sp>
        <p:nvSpPr>
          <p:cNvPr id="397" name="Description of a primary heading-0">
            <a:extLst>
              <a:ext uri="{FF2B5EF4-FFF2-40B4-BE49-F238E27FC236}">
                <a16:creationId xmlns:a16="http://schemas.microsoft.com/office/drawing/2014/main" id="{111B4A49-B930-4A89-A1CD-6CA2B3D95AED}"/>
              </a:ext>
            </a:extLst>
          </p:cNvPr>
          <p:cNvSpPr txBox="1"/>
          <p:nvPr/>
        </p:nvSpPr>
        <p:spPr>
          <a:xfrm>
            <a:off x="2171700" y="3533204"/>
            <a:ext cx="6791325" cy="664541"/>
          </a:xfrm>
          <a:prstGeom prst="rect">
            <a:avLst/>
          </a:prstGeom>
          <a:noFill/>
        </p:spPr>
        <p:txBody>
          <a:bodyPr vertOverflow="clip" horzOverflow="clip" wrap="square" lIns="0" tIns="0" rIns="0" bIns="0" rtlCol="0" anchor="t">
            <a:spAutoFit/>
          </a:bodyPr>
          <a:lstStyle/>
          <a:p>
            <a:pPr>
              <a:lnSpc>
                <a:spcPts val="2736"/>
              </a:lnSpc>
            </a:pPr>
            <a:r>
              <a:rPr lang="en-US" spc="-18" dirty="0">
                <a:solidFill>
                  <a:srgbClr val="181C24">
                    <a:alpha val="100000"/>
                  </a:srgbClr>
                </a:solidFill>
                <a:latin typeface="IBM Plex Sans" panose="00000700000000000000" pitchFamily="2" charset="0"/>
              </a:rPr>
              <a:t>Each team member should actively participate and engage with the team.</a:t>
            </a:r>
            <a:endParaRPr lang="en-US" sz="1800" spc="-18" dirty="0">
              <a:solidFill>
                <a:srgbClr val="181C24">
                  <a:alpha val="100000"/>
                </a:srgbClr>
              </a:solidFill>
              <a:latin typeface="IBM Plex Sans" panose="00000700000000000000" pitchFamily="2" charset="0"/>
            </a:endParaRPr>
          </a:p>
        </p:txBody>
      </p:sp>
      <p:pic>
        <p:nvPicPr>
          <p:cNvPr id="399"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73">
            <a:alphaModFix/>
          </a:blip>
          <a:stretch/>
        </p:blipFill>
        <p:spPr>
          <a:xfrm>
            <a:off x="1409700" y="5038130"/>
            <a:ext cx="457200" cy="476250"/>
          </a:xfrm>
          <a:prstGeom prst="rect">
            <a:avLst/>
          </a:prstGeom>
        </p:spPr>
      </p:pic>
      <p:sp>
        <p:nvSpPr>
          <p:cNvPr id="401" name="-1">
            <a:extLst>
              <a:ext uri="{FF2B5EF4-FFF2-40B4-BE49-F238E27FC236}">
                <a16:creationId xmlns:a16="http://schemas.microsoft.com/office/drawing/2014/main" id="{111B4A49-B930-4A89-A1CD-6CA2B3D95AED}"/>
              </a:ext>
            </a:extLst>
          </p:cNvPr>
          <p:cNvSpPr txBox="1"/>
          <p:nvPr/>
        </p:nvSpPr>
        <p:spPr>
          <a:xfrm>
            <a:off x="1521142" y="5112353"/>
            <a:ext cx="285750" cy="314325"/>
          </a:xfrm>
          <a:prstGeom prst="rect">
            <a:avLst/>
          </a:prstGeom>
          <a:noFill/>
        </p:spPr>
        <p:txBody>
          <a:bodyPr vertOverflow="clip" horzOverflow="clip" wrap="square" lIns="0" tIns="0" rIns="0" bIns="0" rtlCol="0" anchor="t">
            <a:spAutoFit/>
          </a:bodyPr>
          <a:lstStyle/>
          <a:p>
            <a:pPr algn="ctr">
              <a:lnSpc>
                <a:spcPts val="2430"/>
              </a:lnSpc>
            </a:pPr>
            <a:r>
              <a:rPr lang="en-US" sz="1620" spc="16" dirty="0">
                <a:solidFill>
                  <a:srgbClr val="FFFFFF">
                    <a:alpha val="100000"/>
                  </a:srgbClr>
                </a:solidFill>
                <a:latin typeface="Noto Serif SemiBold" panose="00000700000000000000" pitchFamily="2" charset="0"/>
              </a:rPr>
              <a:t>02</a:t>
            </a:r>
          </a:p>
        </p:txBody>
      </p:sp>
      <p:sp>
        <p:nvSpPr>
          <p:cNvPr id="403" name="Primary Heading-1">
            <a:extLst>
              <a:ext uri="{FF2B5EF4-FFF2-40B4-BE49-F238E27FC236}">
                <a16:creationId xmlns:a16="http://schemas.microsoft.com/office/drawing/2014/main" id="{111B4A49-B930-4A89-A1CD-6CA2B3D95AED}"/>
              </a:ext>
            </a:extLst>
          </p:cNvPr>
          <p:cNvSpPr txBox="1"/>
          <p:nvPr/>
        </p:nvSpPr>
        <p:spPr>
          <a:xfrm>
            <a:off x="2171700" y="4685157"/>
            <a:ext cx="6791325" cy="343299"/>
          </a:xfrm>
          <a:prstGeom prst="rect">
            <a:avLst/>
          </a:prstGeom>
          <a:noFill/>
        </p:spPr>
        <p:txBody>
          <a:bodyPr vertOverflow="clip" horzOverflow="clip" wrap="square" lIns="0" tIns="0" rIns="0" bIns="0" rtlCol="0" anchor="t">
            <a:spAutoFit/>
          </a:bodyPr>
          <a:lstStyle/>
          <a:p>
            <a:pPr>
              <a:lnSpc>
                <a:spcPts val="2940"/>
              </a:lnSpc>
            </a:pPr>
            <a:r>
              <a:rPr lang="en-US" sz="2100" spc="-42" dirty="0">
                <a:solidFill>
                  <a:srgbClr val="181C24">
                    <a:alpha val="100000"/>
                  </a:srgbClr>
                </a:solidFill>
                <a:latin typeface="IBM Plex Serif SemiBold" panose="00000700000000000000" pitchFamily="2" charset="0"/>
              </a:rPr>
              <a:t>Timely Completion of Tasks</a:t>
            </a:r>
          </a:p>
        </p:txBody>
      </p:sp>
      <p:sp>
        <p:nvSpPr>
          <p:cNvPr id="405" name="Description of a primary heading-1">
            <a:extLst>
              <a:ext uri="{FF2B5EF4-FFF2-40B4-BE49-F238E27FC236}">
                <a16:creationId xmlns:a16="http://schemas.microsoft.com/office/drawing/2014/main" id="{111B4A49-B930-4A89-A1CD-6CA2B3D95AED}"/>
              </a:ext>
            </a:extLst>
          </p:cNvPr>
          <p:cNvSpPr txBox="1"/>
          <p:nvPr/>
        </p:nvSpPr>
        <p:spPr>
          <a:xfrm>
            <a:off x="2171700" y="5153596"/>
            <a:ext cx="6791325" cy="664541"/>
          </a:xfrm>
          <a:prstGeom prst="rect">
            <a:avLst/>
          </a:prstGeom>
          <a:noFill/>
        </p:spPr>
        <p:txBody>
          <a:bodyPr vertOverflow="clip" horzOverflow="clip" wrap="square" lIns="0" tIns="0" rIns="0" bIns="0" rtlCol="0" anchor="t">
            <a:spAutoFit/>
          </a:bodyPr>
          <a:lstStyle/>
          <a:p>
            <a:pPr>
              <a:lnSpc>
                <a:spcPts val="2736"/>
              </a:lnSpc>
            </a:pPr>
            <a:r>
              <a:rPr lang="en-US" spc="-18" dirty="0">
                <a:solidFill>
                  <a:srgbClr val="181C24">
                    <a:alpha val="100000"/>
                  </a:srgbClr>
                </a:solidFill>
                <a:latin typeface="IBM Plex Sans" panose="00000700000000000000" pitchFamily="2" charset="0"/>
              </a:rPr>
              <a:t>Ensure that all assigned work is completed within the given deadlines.</a:t>
            </a:r>
            <a:endParaRPr lang="en-US" sz="1800" spc="-18" dirty="0">
              <a:solidFill>
                <a:srgbClr val="181C24">
                  <a:alpha val="100000"/>
                </a:srgbClr>
              </a:solidFill>
              <a:latin typeface="IBM Plex Sans" panose="00000700000000000000" pitchFamily="2" charset="0"/>
            </a:endParaRPr>
          </a:p>
        </p:txBody>
      </p:sp>
      <p:pic>
        <p:nvPicPr>
          <p:cNvPr id="407"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74">
            <a:alphaModFix/>
          </a:blip>
          <a:stretch/>
        </p:blipFill>
        <p:spPr>
          <a:xfrm>
            <a:off x="1409700" y="6658422"/>
            <a:ext cx="457200" cy="476250"/>
          </a:xfrm>
          <a:prstGeom prst="rect">
            <a:avLst/>
          </a:prstGeom>
        </p:spPr>
      </p:pic>
      <p:sp>
        <p:nvSpPr>
          <p:cNvPr id="409" name="-2">
            <a:extLst>
              <a:ext uri="{FF2B5EF4-FFF2-40B4-BE49-F238E27FC236}">
                <a16:creationId xmlns:a16="http://schemas.microsoft.com/office/drawing/2014/main" id="{111B4A49-B930-4A89-A1CD-6CA2B3D95AED}"/>
              </a:ext>
            </a:extLst>
          </p:cNvPr>
          <p:cNvSpPr txBox="1"/>
          <p:nvPr/>
        </p:nvSpPr>
        <p:spPr>
          <a:xfrm>
            <a:off x="1521142" y="6732842"/>
            <a:ext cx="285750" cy="314325"/>
          </a:xfrm>
          <a:prstGeom prst="rect">
            <a:avLst/>
          </a:prstGeom>
          <a:noFill/>
        </p:spPr>
        <p:txBody>
          <a:bodyPr vertOverflow="clip" horzOverflow="clip" wrap="square" lIns="0" tIns="0" rIns="0" bIns="0" rtlCol="0" anchor="t">
            <a:spAutoFit/>
          </a:bodyPr>
          <a:lstStyle/>
          <a:p>
            <a:pPr algn="ctr">
              <a:lnSpc>
                <a:spcPts val="2430"/>
              </a:lnSpc>
            </a:pPr>
            <a:r>
              <a:rPr lang="en-US" sz="1620" spc="16" dirty="0">
                <a:solidFill>
                  <a:srgbClr val="FFFFFF">
                    <a:alpha val="100000"/>
                  </a:srgbClr>
                </a:solidFill>
                <a:latin typeface="Noto Serif SemiBold" panose="00000700000000000000" pitchFamily="2" charset="0"/>
              </a:rPr>
              <a:t>03</a:t>
            </a:r>
          </a:p>
        </p:txBody>
      </p:sp>
      <p:sp>
        <p:nvSpPr>
          <p:cNvPr id="411" name="Primary Heading-2">
            <a:extLst>
              <a:ext uri="{FF2B5EF4-FFF2-40B4-BE49-F238E27FC236}">
                <a16:creationId xmlns:a16="http://schemas.microsoft.com/office/drawing/2014/main" id="{111B4A49-B930-4A89-A1CD-6CA2B3D95AED}"/>
              </a:ext>
            </a:extLst>
          </p:cNvPr>
          <p:cNvSpPr txBox="1"/>
          <p:nvPr/>
        </p:nvSpPr>
        <p:spPr>
          <a:xfrm>
            <a:off x="2171700" y="6305550"/>
            <a:ext cx="6791325" cy="343299"/>
          </a:xfrm>
          <a:prstGeom prst="rect">
            <a:avLst/>
          </a:prstGeom>
          <a:noFill/>
        </p:spPr>
        <p:txBody>
          <a:bodyPr vertOverflow="clip" horzOverflow="clip" wrap="square" lIns="0" tIns="0" rIns="0" bIns="0" rtlCol="0" anchor="t">
            <a:spAutoFit/>
          </a:bodyPr>
          <a:lstStyle/>
          <a:p>
            <a:pPr>
              <a:lnSpc>
                <a:spcPts val="2940"/>
              </a:lnSpc>
            </a:pPr>
            <a:r>
              <a:rPr lang="en-US" sz="2100" spc="-42" dirty="0">
                <a:solidFill>
                  <a:srgbClr val="181C24">
                    <a:alpha val="100000"/>
                  </a:srgbClr>
                </a:solidFill>
                <a:latin typeface="IBM Plex Serif SemiBold" panose="00000700000000000000" pitchFamily="2" charset="0"/>
              </a:rPr>
              <a:t>Clear Communication</a:t>
            </a:r>
          </a:p>
        </p:txBody>
      </p:sp>
      <p:sp>
        <p:nvSpPr>
          <p:cNvPr id="413" name="Description of a primary heading-2">
            <a:extLst>
              <a:ext uri="{FF2B5EF4-FFF2-40B4-BE49-F238E27FC236}">
                <a16:creationId xmlns:a16="http://schemas.microsoft.com/office/drawing/2014/main" id="{111B4A49-B930-4A89-A1CD-6CA2B3D95AED}"/>
              </a:ext>
            </a:extLst>
          </p:cNvPr>
          <p:cNvSpPr txBox="1"/>
          <p:nvPr/>
        </p:nvSpPr>
        <p:spPr>
          <a:xfrm>
            <a:off x="2171700" y="6774085"/>
            <a:ext cx="6791325" cy="664541"/>
          </a:xfrm>
          <a:prstGeom prst="rect">
            <a:avLst/>
          </a:prstGeom>
          <a:noFill/>
        </p:spPr>
        <p:txBody>
          <a:bodyPr vertOverflow="clip" horzOverflow="clip" wrap="square" lIns="0" tIns="0" rIns="0" bIns="0" rtlCol="0" anchor="t">
            <a:spAutoFit/>
          </a:bodyPr>
          <a:lstStyle/>
          <a:p>
            <a:pPr algn="l">
              <a:lnSpc>
                <a:spcPts val="2736"/>
              </a:lnSpc>
            </a:pPr>
            <a:r>
              <a:rPr lang="en-US" sz="1800" spc="-18" dirty="0">
                <a:solidFill>
                  <a:srgbClr val="181C24">
                    <a:alpha val="100000"/>
                  </a:srgbClr>
                </a:solidFill>
                <a:latin typeface="IBM Plex Sans" panose="00000700000000000000" pitchFamily="2" charset="0"/>
              </a:rPr>
              <a:t>This platform utilizes AI technology to quickly transform ideas into captivating presentations.</a:t>
            </a:r>
          </a:p>
        </p:txBody>
      </p:sp>
      <p:pic>
        <p:nvPicPr>
          <p:cNvPr id="415"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75">
            <a:alphaModFix/>
          </a:blip>
          <a:stretch/>
        </p:blipFill>
        <p:spPr>
          <a:xfrm>
            <a:off x="1409700" y="8279011"/>
            <a:ext cx="457200" cy="476250"/>
          </a:xfrm>
          <a:prstGeom prst="rect">
            <a:avLst/>
          </a:prstGeom>
        </p:spPr>
      </p:pic>
      <p:sp>
        <p:nvSpPr>
          <p:cNvPr id="417" name="-3">
            <a:extLst>
              <a:ext uri="{FF2B5EF4-FFF2-40B4-BE49-F238E27FC236}">
                <a16:creationId xmlns:a16="http://schemas.microsoft.com/office/drawing/2014/main" id="{111B4A49-B930-4A89-A1CD-6CA2B3D95AED}"/>
              </a:ext>
            </a:extLst>
          </p:cNvPr>
          <p:cNvSpPr txBox="1"/>
          <p:nvPr/>
        </p:nvSpPr>
        <p:spPr>
          <a:xfrm>
            <a:off x="1521142" y="8353234"/>
            <a:ext cx="285750" cy="314325"/>
          </a:xfrm>
          <a:prstGeom prst="rect">
            <a:avLst/>
          </a:prstGeom>
          <a:noFill/>
        </p:spPr>
        <p:txBody>
          <a:bodyPr vertOverflow="clip" horzOverflow="clip" wrap="square" lIns="0" tIns="0" rIns="0" bIns="0" rtlCol="0" anchor="t">
            <a:spAutoFit/>
          </a:bodyPr>
          <a:lstStyle/>
          <a:p>
            <a:pPr algn="ctr">
              <a:lnSpc>
                <a:spcPts val="2430"/>
              </a:lnSpc>
            </a:pPr>
            <a:r>
              <a:rPr lang="en-US" sz="1620" spc="16" dirty="0">
                <a:solidFill>
                  <a:srgbClr val="000000">
                    <a:alpha val="100000"/>
                  </a:srgbClr>
                </a:solidFill>
                <a:latin typeface="Noto Serif SemiBold" panose="00000700000000000000" pitchFamily="2" charset="0"/>
              </a:rPr>
              <a:t>04</a:t>
            </a:r>
          </a:p>
        </p:txBody>
      </p:sp>
      <p:sp>
        <p:nvSpPr>
          <p:cNvPr id="419" name="Primary Heading-3">
            <a:extLst>
              <a:ext uri="{FF2B5EF4-FFF2-40B4-BE49-F238E27FC236}">
                <a16:creationId xmlns:a16="http://schemas.microsoft.com/office/drawing/2014/main" id="{111B4A49-B930-4A89-A1CD-6CA2B3D95AED}"/>
              </a:ext>
            </a:extLst>
          </p:cNvPr>
          <p:cNvSpPr txBox="1"/>
          <p:nvPr/>
        </p:nvSpPr>
        <p:spPr>
          <a:xfrm>
            <a:off x="2171700" y="7925943"/>
            <a:ext cx="6791325" cy="343299"/>
          </a:xfrm>
          <a:prstGeom prst="rect">
            <a:avLst/>
          </a:prstGeom>
          <a:noFill/>
        </p:spPr>
        <p:txBody>
          <a:bodyPr vertOverflow="clip" horzOverflow="clip" wrap="square" lIns="0" tIns="0" rIns="0" bIns="0" rtlCol="0" anchor="t">
            <a:spAutoFit/>
          </a:bodyPr>
          <a:lstStyle/>
          <a:p>
            <a:pPr>
              <a:lnSpc>
                <a:spcPts val="2940"/>
              </a:lnSpc>
            </a:pPr>
            <a:r>
              <a:rPr lang="en-US" sz="2100" spc="-42" dirty="0">
                <a:solidFill>
                  <a:srgbClr val="181C24">
                    <a:alpha val="100000"/>
                  </a:srgbClr>
                </a:solidFill>
                <a:latin typeface="IBM Plex Serif SemiBold" panose="00000700000000000000" pitchFamily="2" charset="0"/>
              </a:rPr>
              <a:t>Daily Team Connectivity</a:t>
            </a:r>
          </a:p>
        </p:txBody>
      </p:sp>
      <p:sp>
        <p:nvSpPr>
          <p:cNvPr id="421" name="Description of a primary heading-3">
            <a:extLst>
              <a:ext uri="{FF2B5EF4-FFF2-40B4-BE49-F238E27FC236}">
                <a16:creationId xmlns:a16="http://schemas.microsoft.com/office/drawing/2014/main" id="{111B4A49-B930-4A89-A1CD-6CA2B3D95AED}"/>
              </a:ext>
            </a:extLst>
          </p:cNvPr>
          <p:cNvSpPr txBox="1"/>
          <p:nvPr/>
        </p:nvSpPr>
        <p:spPr>
          <a:xfrm>
            <a:off x="2171700" y="8394478"/>
            <a:ext cx="6791325" cy="664541"/>
          </a:xfrm>
          <a:prstGeom prst="rect">
            <a:avLst/>
          </a:prstGeom>
          <a:noFill/>
        </p:spPr>
        <p:txBody>
          <a:bodyPr vertOverflow="clip" horzOverflow="clip" wrap="square" lIns="0" tIns="0" rIns="0" bIns="0" rtlCol="0" anchor="t">
            <a:spAutoFit/>
          </a:bodyPr>
          <a:lstStyle/>
          <a:p>
            <a:pPr>
              <a:lnSpc>
                <a:spcPts val="2736"/>
              </a:lnSpc>
            </a:pPr>
            <a:r>
              <a:rPr lang="en-US" spc="-18" dirty="0">
                <a:solidFill>
                  <a:srgbClr val="181C24">
                    <a:alpha val="100000"/>
                  </a:srgbClr>
                </a:solidFill>
                <a:latin typeface="IBM Plex Sans" panose="00000700000000000000" pitchFamily="2" charset="0"/>
              </a:rPr>
              <a:t>Stay connected with the team on a daily basis to discuss progress and address any challenges.</a:t>
            </a:r>
            <a:endParaRPr lang="en-US" sz="1800" spc="-18" dirty="0">
              <a:solidFill>
                <a:srgbClr val="181C24">
                  <a:alpha val="100000"/>
                </a:srgbClr>
              </a:solidFill>
              <a:latin typeface="IBM Plex Sans" panose="00000700000000000000" pitchFamily="2" charset="0"/>
            </a:endParaRPr>
          </a:p>
        </p:txBody>
      </p:sp>
      <p:pic>
        <p:nvPicPr>
          <p:cNvPr id="423"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76">
            <a:alphaModFix/>
          </a:blip>
          <a:stretch/>
        </p:blipFill>
        <p:spPr>
          <a:xfrm>
            <a:off x="9372600" y="3417540"/>
            <a:ext cx="457200" cy="476250"/>
          </a:xfrm>
          <a:prstGeom prst="rect">
            <a:avLst/>
          </a:prstGeom>
        </p:spPr>
      </p:pic>
      <p:sp>
        <p:nvSpPr>
          <p:cNvPr id="425" name="-4">
            <a:extLst>
              <a:ext uri="{FF2B5EF4-FFF2-40B4-BE49-F238E27FC236}">
                <a16:creationId xmlns:a16="http://schemas.microsoft.com/office/drawing/2014/main" id="{111B4A49-B930-4A89-A1CD-6CA2B3D95AED}"/>
              </a:ext>
            </a:extLst>
          </p:cNvPr>
          <p:cNvSpPr txBox="1"/>
          <p:nvPr/>
        </p:nvSpPr>
        <p:spPr>
          <a:xfrm>
            <a:off x="9484042" y="3491960"/>
            <a:ext cx="285750" cy="314325"/>
          </a:xfrm>
          <a:prstGeom prst="rect">
            <a:avLst/>
          </a:prstGeom>
          <a:noFill/>
        </p:spPr>
        <p:txBody>
          <a:bodyPr vertOverflow="clip" horzOverflow="clip" wrap="square" lIns="0" tIns="0" rIns="0" bIns="0" rtlCol="0" anchor="t">
            <a:spAutoFit/>
          </a:bodyPr>
          <a:lstStyle/>
          <a:p>
            <a:pPr algn="ctr">
              <a:lnSpc>
                <a:spcPts val="2430"/>
              </a:lnSpc>
            </a:pPr>
            <a:r>
              <a:rPr lang="en-US" sz="1620" spc="16" dirty="0">
                <a:solidFill>
                  <a:srgbClr val="000000">
                    <a:alpha val="100000"/>
                  </a:srgbClr>
                </a:solidFill>
                <a:latin typeface="Noto Serif SemiBold" panose="00000700000000000000" pitchFamily="2" charset="0"/>
              </a:rPr>
              <a:t>05</a:t>
            </a:r>
          </a:p>
        </p:txBody>
      </p:sp>
      <p:sp>
        <p:nvSpPr>
          <p:cNvPr id="427" name="Primary Heading-4">
            <a:extLst>
              <a:ext uri="{FF2B5EF4-FFF2-40B4-BE49-F238E27FC236}">
                <a16:creationId xmlns:a16="http://schemas.microsoft.com/office/drawing/2014/main" id="{111B4A49-B930-4A89-A1CD-6CA2B3D95AED}"/>
              </a:ext>
            </a:extLst>
          </p:cNvPr>
          <p:cNvSpPr txBox="1"/>
          <p:nvPr/>
        </p:nvSpPr>
        <p:spPr>
          <a:xfrm>
            <a:off x="10134600" y="3064669"/>
            <a:ext cx="6791325" cy="343299"/>
          </a:xfrm>
          <a:prstGeom prst="rect">
            <a:avLst/>
          </a:prstGeom>
          <a:noFill/>
        </p:spPr>
        <p:txBody>
          <a:bodyPr vertOverflow="clip" horzOverflow="clip" wrap="square" lIns="0" tIns="0" rIns="0" bIns="0" rtlCol="0" anchor="t">
            <a:spAutoFit/>
          </a:bodyPr>
          <a:lstStyle/>
          <a:p>
            <a:pPr>
              <a:lnSpc>
                <a:spcPts val="2940"/>
              </a:lnSpc>
            </a:pPr>
            <a:r>
              <a:rPr lang="en-US" sz="2100" spc="-42" dirty="0">
                <a:solidFill>
                  <a:srgbClr val="181C24">
                    <a:alpha val="100000"/>
                  </a:srgbClr>
                </a:solidFill>
                <a:latin typeface="IBM Plex Serif SemiBold" panose="00000700000000000000" pitchFamily="2" charset="0"/>
              </a:rPr>
              <a:t>Sharing Insights</a:t>
            </a:r>
          </a:p>
        </p:txBody>
      </p:sp>
      <p:sp>
        <p:nvSpPr>
          <p:cNvPr id="429" name="Description of a primary heading-4">
            <a:extLst>
              <a:ext uri="{FF2B5EF4-FFF2-40B4-BE49-F238E27FC236}">
                <a16:creationId xmlns:a16="http://schemas.microsoft.com/office/drawing/2014/main" id="{111B4A49-B930-4A89-A1CD-6CA2B3D95AED}"/>
              </a:ext>
            </a:extLst>
          </p:cNvPr>
          <p:cNvSpPr txBox="1"/>
          <p:nvPr/>
        </p:nvSpPr>
        <p:spPr>
          <a:xfrm>
            <a:off x="10134600" y="3533204"/>
            <a:ext cx="6791325" cy="664541"/>
          </a:xfrm>
          <a:prstGeom prst="rect">
            <a:avLst/>
          </a:prstGeom>
          <a:noFill/>
        </p:spPr>
        <p:txBody>
          <a:bodyPr vertOverflow="clip" horzOverflow="clip" wrap="square" lIns="0" tIns="0" rIns="0" bIns="0" rtlCol="0" anchor="t">
            <a:spAutoFit/>
          </a:bodyPr>
          <a:lstStyle/>
          <a:p>
            <a:pPr>
              <a:lnSpc>
                <a:spcPts val="2736"/>
              </a:lnSpc>
            </a:pPr>
            <a:r>
              <a:rPr lang="en-US" spc="-18" dirty="0">
                <a:solidFill>
                  <a:srgbClr val="181C24">
                    <a:alpha val="100000"/>
                  </a:srgbClr>
                </a:solidFill>
                <a:latin typeface="IBM Plex Sans" panose="00000700000000000000" pitchFamily="2" charset="0"/>
              </a:rPr>
              <a:t>Provide your insights and suggestions to improve the overall work quality.</a:t>
            </a:r>
            <a:endParaRPr lang="en-US" sz="1800" spc="-18" dirty="0">
              <a:solidFill>
                <a:srgbClr val="181C24">
                  <a:alpha val="100000"/>
                </a:srgbClr>
              </a:solidFill>
              <a:latin typeface="IBM Plex Sans" panose="00000700000000000000" pitchFamily="2" charset="0"/>
            </a:endParaRPr>
          </a:p>
        </p:txBody>
      </p:sp>
      <p:pic>
        <p:nvPicPr>
          <p:cNvPr id="431"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77">
            <a:alphaModFix/>
          </a:blip>
          <a:stretch/>
        </p:blipFill>
        <p:spPr>
          <a:xfrm>
            <a:off x="9372600" y="5038130"/>
            <a:ext cx="457200" cy="476250"/>
          </a:xfrm>
          <a:prstGeom prst="rect">
            <a:avLst/>
          </a:prstGeom>
        </p:spPr>
      </p:pic>
      <p:sp>
        <p:nvSpPr>
          <p:cNvPr id="433" name="-5">
            <a:extLst>
              <a:ext uri="{FF2B5EF4-FFF2-40B4-BE49-F238E27FC236}">
                <a16:creationId xmlns:a16="http://schemas.microsoft.com/office/drawing/2014/main" id="{111B4A49-B930-4A89-A1CD-6CA2B3D95AED}"/>
              </a:ext>
            </a:extLst>
          </p:cNvPr>
          <p:cNvSpPr txBox="1"/>
          <p:nvPr/>
        </p:nvSpPr>
        <p:spPr>
          <a:xfrm>
            <a:off x="9484042" y="5112353"/>
            <a:ext cx="285750" cy="314325"/>
          </a:xfrm>
          <a:prstGeom prst="rect">
            <a:avLst/>
          </a:prstGeom>
          <a:noFill/>
        </p:spPr>
        <p:txBody>
          <a:bodyPr vertOverflow="clip" horzOverflow="clip" wrap="square" lIns="0" tIns="0" rIns="0" bIns="0" rtlCol="0" anchor="t">
            <a:spAutoFit/>
          </a:bodyPr>
          <a:lstStyle/>
          <a:p>
            <a:pPr algn="ctr">
              <a:lnSpc>
                <a:spcPts val="2430"/>
              </a:lnSpc>
            </a:pPr>
            <a:r>
              <a:rPr lang="en-US" sz="1620" spc="16" dirty="0">
                <a:solidFill>
                  <a:srgbClr val="000000">
                    <a:alpha val="100000"/>
                  </a:srgbClr>
                </a:solidFill>
                <a:latin typeface="Noto Serif SemiBold" panose="00000700000000000000" pitchFamily="2" charset="0"/>
              </a:rPr>
              <a:t>06</a:t>
            </a:r>
          </a:p>
        </p:txBody>
      </p:sp>
      <p:sp>
        <p:nvSpPr>
          <p:cNvPr id="435" name="Primary Heading-5">
            <a:extLst>
              <a:ext uri="{FF2B5EF4-FFF2-40B4-BE49-F238E27FC236}">
                <a16:creationId xmlns:a16="http://schemas.microsoft.com/office/drawing/2014/main" id="{111B4A49-B930-4A89-A1CD-6CA2B3D95AED}"/>
              </a:ext>
            </a:extLst>
          </p:cNvPr>
          <p:cNvSpPr txBox="1"/>
          <p:nvPr/>
        </p:nvSpPr>
        <p:spPr>
          <a:xfrm>
            <a:off x="10134600" y="4685157"/>
            <a:ext cx="6791325" cy="343299"/>
          </a:xfrm>
          <a:prstGeom prst="rect">
            <a:avLst/>
          </a:prstGeom>
          <a:noFill/>
        </p:spPr>
        <p:txBody>
          <a:bodyPr vertOverflow="clip" horzOverflow="clip" wrap="square" lIns="0" tIns="0" rIns="0" bIns="0" rtlCol="0" anchor="t">
            <a:spAutoFit/>
          </a:bodyPr>
          <a:lstStyle/>
          <a:p>
            <a:pPr>
              <a:lnSpc>
                <a:spcPts val="2940"/>
              </a:lnSpc>
            </a:pPr>
            <a:r>
              <a:rPr lang="en-US" sz="2100" spc="-42" dirty="0">
                <a:solidFill>
                  <a:srgbClr val="181C24">
                    <a:alpha val="100000"/>
                  </a:srgbClr>
                </a:solidFill>
                <a:latin typeface="IBM Plex Serif SemiBold" panose="00000700000000000000" pitchFamily="2" charset="0"/>
              </a:rPr>
              <a:t>Collaboration Over Competition</a:t>
            </a:r>
          </a:p>
        </p:txBody>
      </p:sp>
      <p:sp>
        <p:nvSpPr>
          <p:cNvPr id="437" name="Description of a primary heading-5">
            <a:extLst>
              <a:ext uri="{FF2B5EF4-FFF2-40B4-BE49-F238E27FC236}">
                <a16:creationId xmlns:a16="http://schemas.microsoft.com/office/drawing/2014/main" id="{111B4A49-B930-4A89-A1CD-6CA2B3D95AED}"/>
              </a:ext>
            </a:extLst>
          </p:cNvPr>
          <p:cNvSpPr txBox="1"/>
          <p:nvPr/>
        </p:nvSpPr>
        <p:spPr>
          <a:xfrm>
            <a:off x="10134600" y="5153596"/>
            <a:ext cx="6791325" cy="664541"/>
          </a:xfrm>
          <a:prstGeom prst="rect">
            <a:avLst/>
          </a:prstGeom>
          <a:noFill/>
        </p:spPr>
        <p:txBody>
          <a:bodyPr vertOverflow="clip" horzOverflow="clip" wrap="square" lIns="0" tIns="0" rIns="0" bIns="0" rtlCol="0" anchor="t">
            <a:spAutoFit/>
          </a:bodyPr>
          <a:lstStyle/>
          <a:p>
            <a:pPr>
              <a:lnSpc>
                <a:spcPts val="2736"/>
              </a:lnSpc>
            </a:pPr>
            <a:r>
              <a:rPr lang="en-US" spc="-18" dirty="0">
                <a:solidFill>
                  <a:srgbClr val="181C24">
                    <a:alpha val="100000"/>
                  </a:srgbClr>
                </a:solidFill>
                <a:latin typeface="IBM Plex Sans" panose="00000700000000000000" pitchFamily="2" charset="0"/>
              </a:rPr>
              <a:t>Work as a team, focusing on collective success rather than individual achievements.</a:t>
            </a:r>
            <a:endParaRPr lang="en-US" sz="1800" spc="-18" dirty="0">
              <a:solidFill>
                <a:srgbClr val="181C24">
                  <a:alpha val="100000"/>
                </a:srgbClr>
              </a:solidFill>
              <a:latin typeface="IBM Plex Sans" panose="00000700000000000000" pitchFamily="2" charset="0"/>
            </a:endParaRPr>
          </a:p>
        </p:txBody>
      </p:sp>
      <p:pic>
        <p:nvPicPr>
          <p:cNvPr id="439"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78">
            <a:alphaModFix/>
          </a:blip>
          <a:stretch/>
        </p:blipFill>
        <p:spPr>
          <a:xfrm>
            <a:off x="9423952" y="6380182"/>
            <a:ext cx="457200" cy="476250"/>
          </a:xfrm>
          <a:prstGeom prst="rect">
            <a:avLst/>
          </a:prstGeom>
        </p:spPr>
      </p:pic>
      <p:sp>
        <p:nvSpPr>
          <p:cNvPr id="441" name="-6">
            <a:extLst>
              <a:ext uri="{FF2B5EF4-FFF2-40B4-BE49-F238E27FC236}">
                <a16:creationId xmlns:a16="http://schemas.microsoft.com/office/drawing/2014/main" id="{111B4A49-B930-4A89-A1CD-6CA2B3D95AED}"/>
              </a:ext>
            </a:extLst>
          </p:cNvPr>
          <p:cNvSpPr txBox="1"/>
          <p:nvPr/>
        </p:nvSpPr>
        <p:spPr>
          <a:xfrm>
            <a:off x="9509677" y="6444730"/>
            <a:ext cx="285750" cy="314325"/>
          </a:xfrm>
          <a:prstGeom prst="rect">
            <a:avLst/>
          </a:prstGeom>
          <a:noFill/>
        </p:spPr>
        <p:txBody>
          <a:bodyPr vertOverflow="clip" horzOverflow="clip" wrap="square" lIns="0" tIns="0" rIns="0" bIns="0" rtlCol="0" anchor="t">
            <a:spAutoFit/>
          </a:bodyPr>
          <a:lstStyle/>
          <a:p>
            <a:pPr algn="ctr">
              <a:lnSpc>
                <a:spcPts val="2430"/>
              </a:lnSpc>
            </a:pPr>
            <a:r>
              <a:rPr lang="en-US" sz="1620" spc="16" dirty="0">
                <a:solidFill>
                  <a:srgbClr val="FFFFFF">
                    <a:alpha val="100000"/>
                  </a:srgbClr>
                </a:solidFill>
                <a:latin typeface="Noto Serif SemiBold" panose="00000700000000000000" pitchFamily="2" charset="0"/>
              </a:rPr>
              <a:t>07</a:t>
            </a:r>
          </a:p>
        </p:txBody>
      </p:sp>
      <p:sp>
        <p:nvSpPr>
          <p:cNvPr id="443" name="Primary Heading-6">
            <a:extLst>
              <a:ext uri="{FF2B5EF4-FFF2-40B4-BE49-F238E27FC236}">
                <a16:creationId xmlns:a16="http://schemas.microsoft.com/office/drawing/2014/main" id="{111B4A49-B930-4A89-A1CD-6CA2B3D95AED}"/>
              </a:ext>
            </a:extLst>
          </p:cNvPr>
          <p:cNvSpPr txBox="1"/>
          <p:nvPr/>
        </p:nvSpPr>
        <p:spPr>
          <a:xfrm>
            <a:off x="10134600" y="6305550"/>
            <a:ext cx="6791325" cy="343299"/>
          </a:xfrm>
          <a:prstGeom prst="rect">
            <a:avLst/>
          </a:prstGeom>
          <a:noFill/>
        </p:spPr>
        <p:txBody>
          <a:bodyPr vertOverflow="clip" horzOverflow="clip" wrap="square" lIns="0" tIns="0" rIns="0" bIns="0" rtlCol="0" anchor="t">
            <a:spAutoFit/>
          </a:bodyPr>
          <a:lstStyle/>
          <a:p>
            <a:pPr>
              <a:lnSpc>
                <a:spcPts val="2940"/>
              </a:lnSpc>
            </a:pPr>
            <a:r>
              <a:rPr lang="en-US" sz="2100" spc="-42" dirty="0">
                <a:solidFill>
                  <a:srgbClr val="181C24">
                    <a:alpha val="100000"/>
                  </a:srgbClr>
                </a:solidFill>
                <a:latin typeface="IBM Plex Serif SemiBold" panose="00000700000000000000" pitchFamily="2" charset="0"/>
              </a:rPr>
              <a:t>Active Listening</a:t>
            </a:r>
          </a:p>
        </p:txBody>
      </p:sp>
      <p:sp>
        <p:nvSpPr>
          <p:cNvPr id="445" name="Description of a primary heading-6">
            <a:extLst>
              <a:ext uri="{FF2B5EF4-FFF2-40B4-BE49-F238E27FC236}">
                <a16:creationId xmlns:a16="http://schemas.microsoft.com/office/drawing/2014/main" id="{111B4A49-B930-4A89-A1CD-6CA2B3D95AED}"/>
              </a:ext>
            </a:extLst>
          </p:cNvPr>
          <p:cNvSpPr txBox="1"/>
          <p:nvPr/>
        </p:nvSpPr>
        <p:spPr>
          <a:xfrm>
            <a:off x="10134600" y="6774085"/>
            <a:ext cx="6791325" cy="704850"/>
          </a:xfrm>
          <a:prstGeom prst="rect">
            <a:avLst/>
          </a:prstGeom>
          <a:noFill/>
        </p:spPr>
        <p:txBody>
          <a:bodyPr vertOverflow="clip" horzOverflow="clip" wrap="square" lIns="0" tIns="0" rIns="0" bIns="0" rtlCol="0" anchor="t">
            <a:spAutoFit/>
          </a:bodyPr>
          <a:lstStyle/>
          <a:p>
            <a:pPr algn="l">
              <a:lnSpc>
                <a:spcPts val="2736"/>
              </a:lnSpc>
            </a:pPr>
            <a:r>
              <a:rPr lang="en-US" sz="1800" spc="-18" dirty="0">
                <a:solidFill>
                  <a:srgbClr val="181C24">
                    <a:alpha val="100000"/>
                  </a:srgbClr>
                </a:solidFill>
                <a:latin typeface="IBM Plex Sans" panose="00000700000000000000" pitchFamily="2" charset="0"/>
              </a:rPr>
              <a:t>The founders envisioned a solution to save time while enhancing the quality of presentations.</a:t>
            </a:r>
          </a:p>
        </p:txBody>
      </p:sp>
      <p:sp>
        <p:nvSpPr>
          <p:cNvPr id="447" name="Click here to edit title-460">
            <a:extLst>
              <a:ext uri="{FF2B5EF4-FFF2-40B4-BE49-F238E27FC236}">
                <a16:creationId xmlns:a16="http://schemas.microsoft.com/office/drawing/2014/main" id="{111B4A49-B930-4A89-A1CD-6CA2B3D95AED}"/>
              </a:ext>
            </a:extLst>
          </p:cNvPr>
          <p:cNvSpPr txBox="1"/>
          <p:nvPr/>
        </p:nvSpPr>
        <p:spPr>
          <a:xfrm>
            <a:off x="1409700" y="993172"/>
            <a:ext cx="15516225" cy="638445"/>
          </a:xfrm>
          <a:prstGeom prst="rect">
            <a:avLst/>
          </a:prstGeom>
          <a:noFill/>
        </p:spPr>
        <p:txBody>
          <a:bodyPr vertOverflow="clip" horzOverflow="clip" wrap="square" lIns="0" tIns="0" rIns="0" bIns="0" rtlCol="0" anchor="t">
            <a:spAutoFit/>
          </a:bodyPr>
          <a:lstStyle/>
          <a:p>
            <a:pPr algn="ctr">
              <a:lnSpc>
                <a:spcPts val="5292"/>
              </a:lnSpc>
            </a:pPr>
            <a:r>
              <a:rPr lang="en-US" sz="4200" spc="-84" dirty="0">
                <a:solidFill>
                  <a:srgbClr val="181C24">
                    <a:alpha val="100000"/>
                  </a:srgbClr>
                </a:solidFill>
                <a:latin typeface="IBM Plex Serif SemiBold" panose="00000700000000000000" pitchFamily="2" charset="0"/>
              </a:rPr>
              <a:t>Key Focus Areas for the Project Team</a:t>
            </a:r>
          </a:p>
        </p:txBody>
      </p:sp>
      <p:sp>
        <p:nvSpPr>
          <p:cNvPr id="449" name="Click here to edit label-478">
            <a:extLst>
              <a:ext uri="{FF2B5EF4-FFF2-40B4-BE49-F238E27FC236}">
                <a16:creationId xmlns:a16="http://schemas.microsoft.com/office/drawing/2014/main" id="{111B4A49-B930-4A89-A1CD-6CA2B3D95AED}"/>
              </a:ext>
            </a:extLst>
          </p:cNvPr>
          <p:cNvSpPr txBox="1"/>
          <p:nvPr/>
        </p:nvSpPr>
        <p:spPr>
          <a:xfrm>
            <a:off x="1409700" y="647700"/>
            <a:ext cx="15516225" cy="270202"/>
          </a:xfrm>
          <a:prstGeom prst="rect">
            <a:avLst/>
          </a:prstGeom>
          <a:noFill/>
        </p:spPr>
        <p:txBody>
          <a:bodyPr vertOverflow="clip" horzOverflow="clip" wrap="square" lIns="0" tIns="0" rIns="0" bIns="0" rtlCol="0" anchor="t">
            <a:spAutoFit/>
          </a:bodyPr>
          <a:lstStyle/>
          <a:p>
            <a:pPr algn="ctr">
              <a:lnSpc>
                <a:spcPts val="2196"/>
              </a:lnSpc>
            </a:pPr>
            <a:r>
              <a:rPr lang="en-US" b="1" spc="180" dirty="0">
                <a:solidFill>
                  <a:srgbClr val="6E7177">
                    <a:alpha val="100000"/>
                  </a:srgbClr>
                </a:solidFill>
                <a:latin typeface="IBM Plex Sans" panose="00000700000000000000" pitchFamily="2" charset="0"/>
              </a:rPr>
              <a:t>TEAM</a:t>
            </a:r>
            <a:r>
              <a:rPr lang="en-US" sz="1800" b="1" spc="180" dirty="0">
                <a:solidFill>
                  <a:srgbClr val="6E7177">
                    <a:alpha val="100000"/>
                  </a:srgbClr>
                </a:solidFill>
                <a:latin typeface="IBM Plex Sans" panose="00000700000000000000" pitchFamily="2" charset="0"/>
              </a:rPr>
              <a:t> OVERVIEW</a:t>
            </a:r>
          </a:p>
        </p:txBody>
      </p:sp>
      <p:sp>
        <p:nvSpPr>
          <p:cNvPr id="451" name="Click here to edit subtitle-497">
            <a:extLst>
              <a:ext uri="{FF2B5EF4-FFF2-40B4-BE49-F238E27FC236}">
                <a16:creationId xmlns:a16="http://schemas.microsoft.com/office/drawing/2014/main" id="{111B4A49-B930-4A89-A1CD-6CA2B3D95AED}"/>
              </a:ext>
            </a:extLst>
          </p:cNvPr>
          <p:cNvSpPr txBox="1"/>
          <p:nvPr/>
        </p:nvSpPr>
        <p:spPr>
          <a:xfrm>
            <a:off x="1409700" y="1714500"/>
            <a:ext cx="15516225" cy="764055"/>
          </a:xfrm>
          <a:prstGeom prst="rect">
            <a:avLst/>
          </a:prstGeom>
          <a:noFill/>
        </p:spPr>
        <p:txBody>
          <a:bodyPr vertOverflow="clip" horzOverflow="clip" wrap="square" lIns="0" tIns="0" rIns="0" bIns="0" rtlCol="0" anchor="t">
            <a:spAutoFit/>
          </a:bodyPr>
          <a:lstStyle/>
          <a:p>
            <a:pPr algn="ctr">
              <a:lnSpc>
                <a:spcPts val="3108"/>
              </a:lnSpc>
            </a:pPr>
            <a:r>
              <a:rPr lang="en-US" sz="2100" spc="-21" dirty="0">
                <a:solidFill>
                  <a:srgbClr val="6E7177">
                    <a:alpha val="100000"/>
                  </a:srgbClr>
                </a:solidFill>
                <a:latin typeface="IBM Plex Sans" panose="00000700000000000000" pitchFamily="2" charset="0"/>
              </a:rPr>
              <a:t>As we continue working on our project, I would like to highlight a few key areas that we should focus on to ensure efficiency and success</a:t>
            </a:r>
          </a:p>
        </p:txBody>
      </p:sp>
      <p:sp>
        <p:nvSpPr>
          <p:cNvPr id="38" name="-6">
            <a:extLst>
              <a:ext uri="{FF2B5EF4-FFF2-40B4-BE49-F238E27FC236}">
                <a16:creationId xmlns:a16="http://schemas.microsoft.com/office/drawing/2014/main" id="{09AC798F-09DC-4707-BE1A-9C5B29F94719}"/>
              </a:ext>
            </a:extLst>
          </p:cNvPr>
          <p:cNvSpPr txBox="1"/>
          <p:nvPr/>
        </p:nvSpPr>
        <p:spPr>
          <a:xfrm>
            <a:off x="9702705" y="8121551"/>
            <a:ext cx="285750" cy="314325"/>
          </a:xfrm>
          <a:prstGeom prst="rect">
            <a:avLst/>
          </a:prstGeom>
          <a:noFill/>
        </p:spPr>
        <p:txBody>
          <a:bodyPr vertOverflow="clip" horzOverflow="clip" wrap="square" lIns="0" tIns="0" rIns="0" bIns="0" rtlCol="0" anchor="t">
            <a:spAutoFit/>
          </a:bodyPr>
          <a:lstStyle/>
          <a:p>
            <a:pPr algn="ctr">
              <a:lnSpc>
                <a:spcPts val="2430"/>
              </a:lnSpc>
            </a:pPr>
            <a:r>
              <a:rPr lang="en-US" sz="1620" spc="16" dirty="0">
                <a:solidFill>
                  <a:srgbClr val="FFFFFF">
                    <a:alpha val="100000"/>
                  </a:srgbClr>
                </a:solidFill>
                <a:latin typeface="Noto Serif SemiBold" panose="00000700000000000000" pitchFamily="2" charset="0"/>
              </a:rPr>
              <a:t>07</a:t>
            </a:r>
          </a:p>
        </p:txBody>
      </p:sp>
      <p:pic>
        <p:nvPicPr>
          <p:cNvPr id="39" name="Rect">
            <a:extLst>
              <a:ext uri="{FF2B5EF4-FFF2-40B4-BE49-F238E27FC236}">
                <a16:creationId xmlns:a16="http://schemas.microsoft.com/office/drawing/2014/main" id="{FE1E3E96-C5E4-40FD-A3A1-943AB3666480}"/>
              </a:ext>
            </a:extLst>
          </p:cNvPr>
          <p:cNvPicPr>
            <a:picLocks noChangeAspect="1"/>
          </p:cNvPicPr>
          <p:nvPr/>
        </p:nvPicPr>
        <p:blipFill rotWithShape="1">
          <a:blip r:embed="rId78">
            <a:alphaModFix/>
          </a:blip>
          <a:stretch/>
        </p:blipFill>
        <p:spPr>
          <a:xfrm>
            <a:off x="9464992" y="7786244"/>
            <a:ext cx="457200" cy="476250"/>
          </a:xfrm>
          <a:prstGeom prst="rect">
            <a:avLst/>
          </a:prstGeom>
        </p:spPr>
      </p:pic>
      <p:sp>
        <p:nvSpPr>
          <p:cNvPr id="40" name="-6">
            <a:extLst>
              <a:ext uri="{FF2B5EF4-FFF2-40B4-BE49-F238E27FC236}">
                <a16:creationId xmlns:a16="http://schemas.microsoft.com/office/drawing/2014/main" id="{F1C0F1B5-0512-4F7E-B8A8-697D3D13F989}"/>
              </a:ext>
            </a:extLst>
          </p:cNvPr>
          <p:cNvSpPr txBox="1"/>
          <p:nvPr/>
        </p:nvSpPr>
        <p:spPr>
          <a:xfrm>
            <a:off x="9636442" y="6885242"/>
            <a:ext cx="285750" cy="314325"/>
          </a:xfrm>
          <a:prstGeom prst="rect">
            <a:avLst/>
          </a:prstGeom>
          <a:noFill/>
        </p:spPr>
        <p:txBody>
          <a:bodyPr vertOverflow="clip" horzOverflow="clip" wrap="square" lIns="0" tIns="0" rIns="0" bIns="0" rtlCol="0" anchor="t">
            <a:spAutoFit/>
          </a:bodyPr>
          <a:lstStyle/>
          <a:p>
            <a:pPr algn="ctr">
              <a:lnSpc>
                <a:spcPts val="2430"/>
              </a:lnSpc>
            </a:pPr>
            <a:r>
              <a:rPr lang="en-US" sz="1620" spc="16" dirty="0">
                <a:solidFill>
                  <a:srgbClr val="FFFFFF">
                    <a:alpha val="100000"/>
                  </a:srgbClr>
                </a:solidFill>
                <a:latin typeface="Noto Serif SemiBold" panose="00000700000000000000" pitchFamily="2" charset="0"/>
              </a:rPr>
              <a:t>07</a:t>
            </a:r>
          </a:p>
        </p:txBody>
      </p:sp>
      <p:sp>
        <p:nvSpPr>
          <p:cNvPr id="41" name="-6">
            <a:extLst>
              <a:ext uri="{FF2B5EF4-FFF2-40B4-BE49-F238E27FC236}">
                <a16:creationId xmlns:a16="http://schemas.microsoft.com/office/drawing/2014/main" id="{35E74A67-50DB-4881-B9FE-747F739EA7BB}"/>
              </a:ext>
            </a:extLst>
          </p:cNvPr>
          <p:cNvSpPr txBox="1"/>
          <p:nvPr/>
        </p:nvSpPr>
        <p:spPr>
          <a:xfrm>
            <a:off x="9544050" y="7889309"/>
            <a:ext cx="285750" cy="284437"/>
          </a:xfrm>
          <a:prstGeom prst="rect">
            <a:avLst/>
          </a:prstGeom>
          <a:noFill/>
        </p:spPr>
        <p:txBody>
          <a:bodyPr vertOverflow="clip" horzOverflow="clip" wrap="square" lIns="0" tIns="0" rIns="0" bIns="0" rtlCol="0" anchor="t">
            <a:spAutoFit/>
          </a:bodyPr>
          <a:lstStyle/>
          <a:p>
            <a:pPr algn="ctr">
              <a:lnSpc>
                <a:spcPts val="2430"/>
              </a:lnSpc>
            </a:pPr>
            <a:r>
              <a:rPr lang="en-US" sz="1620" spc="16" dirty="0">
                <a:solidFill>
                  <a:srgbClr val="FFFFFF">
                    <a:alpha val="100000"/>
                  </a:srgbClr>
                </a:solidFill>
                <a:latin typeface="Noto Serif SemiBold" panose="00000700000000000000" pitchFamily="2" charset="0"/>
              </a:rPr>
              <a:t>08</a:t>
            </a:r>
          </a:p>
        </p:txBody>
      </p:sp>
      <p:sp>
        <p:nvSpPr>
          <p:cNvPr id="42" name="Primary Heading-6">
            <a:extLst>
              <a:ext uri="{FF2B5EF4-FFF2-40B4-BE49-F238E27FC236}">
                <a16:creationId xmlns:a16="http://schemas.microsoft.com/office/drawing/2014/main" id="{E29125A8-7251-40DC-BC58-4903DF3E4DC4}"/>
              </a:ext>
            </a:extLst>
          </p:cNvPr>
          <p:cNvSpPr txBox="1"/>
          <p:nvPr/>
        </p:nvSpPr>
        <p:spPr>
          <a:xfrm>
            <a:off x="10159905" y="7815881"/>
            <a:ext cx="6791325" cy="343299"/>
          </a:xfrm>
          <a:prstGeom prst="rect">
            <a:avLst/>
          </a:prstGeom>
          <a:noFill/>
        </p:spPr>
        <p:txBody>
          <a:bodyPr vertOverflow="clip" horzOverflow="clip" wrap="square" lIns="0" tIns="0" rIns="0" bIns="0" rtlCol="0" anchor="t">
            <a:spAutoFit/>
          </a:bodyPr>
          <a:lstStyle/>
          <a:p>
            <a:pPr>
              <a:lnSpc>
                <a:spcPts val="2940"/>
              </a:lnSpc>
            </a:pPr>
            <a:r>
              <a:rPr lang="en-US" sz="2100" spc="-42" dirty="0">
                <a:solidFill>
                  <a:srgbClr val="181C24">
                    <a:alpha val="100000"/>
                  </a:srgbClr>
                </a:solidFill>
                <a:latin typeface="IBM Plex Serif SemiBold" panose="00000700000000000000" pitchFamily="2" charset="0"/>
              </a:rPr>
              <a:t>Recognizing Contributions</a:t>
            </a:r>
          </a:p>
        </p:txBody>
      </p:sp>
      <p:sp>
        <p:nvSpPr>
          <p:cNvPr id="43" name="Description of a primary heading-6">
            <a:extLst>
              <a:ext uri="{FF2B5EF4-FFF2-40B4-BE49-F238E27FC236}">
                <a16:creationId xmlns:a16="http://schemas.microsoft.com/office/drawing/2014/main" id="{5ED93EC0-3F6B-4790-8949-DDE5C794DF57}"/>
              </a:ext>
            </a:extLst>
          </p:cNvPr>
          <p:cNvSpPr txBox="1"/>
          <p:nvPr/>
        </p:nvSpPr>
        <p:spPr>
          <a:xfrm>
            <a:off x="10159905" y="8293542"/>
            <a:ext cx="6791325" cy="664541"/>
          </a:xfrm>
          <a:prstGeom prst="rect">
            <a:avLst/>
          </a:prstGeom>
          <a:noFill/>
        </p:spPr>
        <p:txBody>
          <a:bodyPr vertOverflow="clip" horzOverflow="clip" wrap="square" lIns="0" tIns="0" rIns="0" bIns="0" rtlCol="0" anchor="t">
            <a:spAutoFit/>
          </a:bodyPr>
          <a:lstStyle/>
          <a:p>
            <a:pPr>
              <a:lnSpc>
                <a:spcPts val="2736"/>
              </a:lnSpc>
            </a:pPr>
            <a:r>
              <a:rPr lang="en-US" spc="-18" dirty="0">
                <a:solidFill>
                  <a:srgbClr val="181C24">
                    <a:alpha val="100000"/>
                  </a:srgbClr>
                </a:solidFill>
                <a:latin typeface="IBM Plex Sans" panose="00000700000000000000" pitchFamily="2" charset="0"/>
              </a:rPr>
              <a:t>Acknowledge and appreciate the efforts of your teammates to boost motivation and morale.</a:t>
            </a:r>
            <a:endParaRPr lang="en-US" sz="1800" spc="-18" dirty="0">
              <a:solidFill>
                <a:srgbClr val="181C24">
                  <a:alpha val="100000"/>
                </a:srgbClr>
              </a:solidFill>
              <a:latin typeface="IBM Plex Sans" panose="00000700000000000000" pitchFamily="2" charset="0"/>
            </a:endParaRPr>
          </a:p>
        </p:txBody>
      </p:sp>
    </p:spTree>
    <p:extLst>
      <p:ext uri="{BB962C8B-B14F-4D97-AF65-F5344CB8AC3E}">
        <p14:creationId xmlns:p14="http://schemas.microsoft.com/office/powerpoint/2010/main" val="3648047976"/>
      </p:ext>
    </p:extLst>
  </p:cSld>
  <p:clrMapOvr>
    <a:masterClrMapping/>
  </p:clrMapOvr>
  <mc:AlternateContent xmlns:mc="http://schemas.openxmlformats.org/markup-compatibility/2006" xmlns:p14="http://schemas.microsoft.com/office/powerpoint/2010/main">
    <mc:Choice Requires="p14">
      <p:transition spd="med" p14:dur="700" advClick="0">
        <p:push dir="u"/>
      </p:transition>
    </mc:Choice>
    <mc:Fallback xmlns="">
      <p:transition spd="med" advClick="0">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accel="50000" decel="50000" fill="hold" nodeType="withEffect">
                                  <p:stCondLst>
                                    <p:cond delay="0"/>
                                  </p:stCondLst>
                                  <p:childTnLst>
                                    <p:set>
                                      <p:cBhvr>
                                        <p:cTn id="6" dur="1" fill="hold">
                                          <p:stCondLst>
                                            <p:cond delay="0"/>
                                          </p:stCondLst>
                                        </p:cTn>
                                        <p:tgtEl>
                                          <p:spTgt spid="383"/>
                                        </p:tgtEl>
                                        <p:attrNameLst>
                                          <p:attrName>style.visibility</p:attrName>
                                        </p:attrNameLst>
                                      </p:cBhvr>
                                      <p:to>
                                        <p:strVal val="visible"/>
                                      </p:to>
                                    </p:set>
                                    <p:animEffect transition="in" filter="fade">
                                      <p:cBhvr>
                                        <p:cTn id="7" dur="1200"/>
                                        <p:tgtEl>
                                          <p:spTgt spid="383"/>
                                        </p:tgtEl>
                                      </p:cBhvr>
                                    </p:animEffect>
                                  </p:childTnLst>
                                </p:cTn>
                              </p:par>
                              <p:par>
                                <p:cTn id="8" presetID="64" presetClass="path" presetSubtype="0" accel="50000" decel="50000" fill="hold" nodeType="withEffect">
                                  <p:stCondLst>
                                    <p:cond delay="0"/>
                                  </p:stCondLst>
                                  <p:childTnLst>
                                    <p:animMotion origin="layout" path="M 0 0.074074075 L 0 0 E" pathEditMode="relative" ptsTypes="">
                                      <p:cBhvr>
                                        <p:cTn id="9" dur="1200" fill="hold"/>
                                        <p:tgtEl>
                                          <p:spTgt spid="383"/>
                                        </p:tgtEl>
                                        <p:attrNameLst>
                                          <p:attrName>ppt_x</p:attrName>
                                          <p:attrName>ppt_y</p:attrName>
                                        </p:attrNameLst>
                                      </p:cBhvr>
                                    </p:animMotion>
                                  </p:childTnLst>
                                </p:cTn>
                              </p:par>
                              <p:par>
                                <p:cTn id="10" presetID="10" presetClass="entr" presetSubtype="0" accel="50000" decel="50000" fill="hold" nodeType="withEffect">
                                  <p:stCondLst>
                                    <p:cond delay="0"/>
                                  </p:stCondLst>
                                  <p:childTnLst>
                                    <p:set>
                                      <p:cBhvr>
                                        <p:cTn id="11" dur="1" fill="hold">
                                          <p:stCondLst>
                                            <p:cond delay="0"/>
                                          </p:stCondLst>
                                        </p:cTn>
                                        <p:tgtEl>
                                          <p:spTgt spid="385"/>
                                        </p:tgtEl>
                                        <p:attrNameLst>
                                          <p:attrName>style.visibility</p:attrName>
                                        </p:attrNameLst>
                                      </p:cBhvr>
                                      <p:to>
                                        <p:strVal val="visible"/>
                                      </p:to>
                                    </p:set>
                                    <p:animEffect transition="in" filter="fade">
                                      <p:cBhvr>
                                        <p:cTn id="12" dur="1200"/>
                                        <p:tgtEl>
                                          <p:spTgt spid="385"/>
                                        </p:tgtEl>
                                      </p:cBhvr>
                                    </p:animEffect>
                                  </p:childTnLst>
                                </p:cTn>
                              </p:par>
                              <p:par>
                                <p:cTn id="13" presetID="64" presetClass="path" presetSubtype="0" accel="50000" decel="50000" fill="hold" nodeType="withEffect">
                                  <p:stCondLst>
                                    <p:cond delay="0"/>
                                  </p:stCondLst>
                                  <p:childTnLst>
                                    <p:animMotion origin="layout" path="M 1.3033549E-06 0.074074075 L 1.3033549E-06 0 E" pathEditMode="relative" ptsTypes="">
                                      <p:cBhvr>
                                        <p:cTn id="14" dur="1200" fill="hold"/>
                                        <p:tgtEl>
                                          <p:spTgt spid="385"/>
                                        </p:tgtEl>
                                        <p:attrNameLst>
                                          <p:attrName>ppt_x</p:attrName>
                                          <p:attrName>ppt_y</p:attrName>
                                        </p:attrNameLst>
                                      </p:cBhvr>
                                    </p:animMotion>
                                  </p:childTnLst>
                                </p:cTn>
                              </p:par>
                              <p:par>
                                <p:cTn id="15" presetID="10" presetClass="entr" presetSubtype="0" accel="50000" decel="50000" fill="hold" nodeType="withEffect">
                                  <p:stCondLst>
                                    <p:cond delay="0"/>
                                  </p:stCondLst>
                                  <p:childTnLst>
                                    <p:set>
                                      <p:cBhvr>
                                        <p:cTn id="16" dur="1" fill="hold">
                                          <p:stCondLst>
                                            <p:cond delay="0"/>
                                          </p:stCondLst>
                                        </p:cTn>
                                        <p:tgtEl>
                                          <p:spTgt spid="387"/>
                                        </p:tgtEl>
                                        <p:attrNameLst>
                                          <p:attrName>style.visibility</p:attrName>
                                        </p:attrNameLst>
                                      </p:cBhvr>
                                      <p:to>
                                        <p:strVal val="visible"/>
                                      </p:to>
                                    </p:set>
                                    <p:animEffect transition="in" filter="fade">
                                      <p:cBhvr>
                                        <p:cTn id="17" dur="1200"/>
                                        <p:tgtEl>
                                          <p:spTgt spid="387"/>
                                        </p:tgtEl>
                                      </p:cBhvr>
                                    </p:animEffect>
                                  </p:childTnLst>
                                </p:cTn>
                              </p:par>
                              <p:par>
                                <p:cTn id="18" presetID="64" presetClass="path" presetSubtype="0" accel="50000" decel="50000" fill="hold" nodeType="withEffect">
                                  <p:stCondLst>
                                    <p:cond delay="0"/>
                                  </p:stCondLst>
                                  <p:childTnLst>
                                    <p:animMotion origin="layout" path="M 0 0.074074075 L 0 0 E" pathEditMode="relative" ptsTypes="">
                                      <p:cBhvr>
                                        <p:cTn id="19" dur="1200" fill="hold"/>
                                        <p:tgtEl>
                                          <p:spTgt spid="387"/>
                                        </p:tgtEl>
                                        <p:attrNameLst>
                                          <p:attrName>ppt_x</p:attrName>
                                          <p:attrName>ppt_y</p:attrName>
                                        </p:attrNameLst>
                                      </p:cBhvr>
                                    </p:animMotion>
                                  </p:childTnLst>
                                </p:cTn>
                              </p:par>
                              <p:par>
                                <p:cTn id="20" presetID="10" presetClass="entr" presetSubtype="0" accel="50000" decel="50000" fill="hold" nodeType="withEffect">
                                  <p:stCondLst>
                                    <p:cond delay="0"/>
                                  </p:stCondLst>
                                  <p:childTnLst>
                                    <p:set>
                                      <p:cBhvr>
                                        <p:cTn id="21" dur="1" fill="hold">
                                          <p:stCondLst>
                                            <p:cond delay="0"/>
                                          </p:stCondLst>
                                        </p:cTn>
                                        <p:tgtEl>
                                          <p:spTgt spid="389"/>
                                        </p:tgtEl>
                                        <p:attrNameLst>
                                          <p:attrName>style.visibility</p:attrName>
                                        </p:attrNameLst>
                                      </p:cBhvr>
                                      <p:to>
                                        <p:strVal val="visible"/>
                                      </p:to>
                                    </p:set>
                                    <p:animEffect transition="in" filter="fade">
                                      <p:cBhvr>
                                        <p:cTn id="22" dur="1200"/>
                                        <p:tgtEl>
                                          <p:spTgt spid="389"/>
                                        </p:tgtEl>
                                      </p:cBhvr>
                                    </p:animEffect>
                                  </p:childTnLst>
                                </p:cTn>
                              </p:par>
                              <p:par>
                                <p:cTn id="23" presetID="64" presetClass="path" presetSubtype="0" accel="50000" decel="50000" fill="hold" nodeType="withEffect">
                                  <p:stCondLst>
                                    <p:cond delay="0"/>
                                  </p:stCondLst>
                                  <p:childTnLst>
                                    <p:animMotion origin="layout" path="M -1.9550323E-06 0.074074075 L -1.9550323E-06 0 E" pathEditMode="relative" ptsTypes="">
                                      <p:cBhvr>
                                        <p:cTn id="24" dur="1200" fill="hold"/>
                                        <p:tgtEl>
                                          <p:spTgt spid="389"/>
                                        </p:tgtEl>
                                        <p:attrNameLst>
                                          <p:attrName>ppt_x</p:attrName>
                                          <p:attrName>ppt_y</p:attrName>
                                        </p:attrNameLst>
                                      </p:cBhvr>
                                    </p:animMotion>
                                  </p:childTnLst>
                                </p:cTn>
                              </p:par>
                              <p:par>
                                <p:cTn id="25" presetID="10" presetClass="entr" presetSubtype="0" accel="50000" decel="50000" fill="hold" nodeType="withEffect">
                                  <p:stCondLst>
                                    <p:cond delay="1000"/>
                                  </p:stCondLst>
                                  <p:childTnLst>
                                    <p:set>
                                      <p:cBhvr>
                                        <p:cTn id="26" dur="1" fill="hold">
                                          <p:stCondLst>
                                            <p:cond delay="0"/>
                                          </p:stCondLst>
                                        </p:cTn>
                                        <p:tgtEl>
                                          <p:spTgt spid="391"/>
                                        </p:tgtEl>
                                        <p:attrNameLst>
                                          <p:attrName>style.visibility</p:attrName>
                                        </p:attrNameLst>
                                      </p:cBhvr>
                                      <p:to>
                                        <p:strVal val="visible"/>
                                      </p:to>
                                    </p:set>
                                    <p:animEffect transition="in" filter="fade">
                                      <p:cBhvr>
                                        <p:cTn id="27" dur="1000"/>
                                        <p:tgtEl>
                                          <p:spTgt spid="391"/>
                                        </p:tgtEl>
                                      </p:cBhvr>
                                    </p:animEffect>
                                  </p:childTnLst>
                                </p:cTn>
                              </p:par>
                              <p:par>
                                <p:cTn id="28" presetID="64" presetClass="path" presetSubtype="0" accel="50000" decel="50000" fill="hold" nodeType="withEffect">
                                  <p:stCondLst>
                                    <p:cond delay="1000"/>
                                  </p:stCondLst>
                                  <p:childTnLst>
                                    <p:animMotion origin="layout" path="M 0 0.046298612 L 0 2.3170753E-06 E" pathEditMode="relative" ptsTypes="">
                                      <p:cBhvr>
                                        <p:cTn id="29" dur="1000" fill="hold"/>
                                        <p:tgtEl>
                                          <p:spTgt spid="391"/>
                                        </p:tgtEl>
                                        <p:attrNameLst>
                                          <p:attrName>ppt_x</p:attrName>
                                          <p:attrName>ppt_y</p:attrName>
                                        </p:attrNameLst>
                                      </p:cBhvr>
                                    </p:animMotion>
                                  </p:childTnLst>
                                </p:cTn>
                              </p:par>
                              <p:par>
                                <p:cTn id="30" presetID="10" presetClass="entr" presetSubtype="0" accel="50000" decel="50000" fill="hold" nodeType="withEffect">
                                  <p:stCondLst>
                                    <p:cond delay="1000"/>
                                  </p:stCondLst>
                                  <p:childTnLst>
                                    <p:set>
                                      <p:cBhvr>
                                        <p:cTn id="31" dur="1" fill="hold">
                                          <p:stCondLst>
                                            <p:cond delay="0"/>
                                          </p:stCondLst>
                                        </p:cTn>
                                        <p:tgtEl>
                                          <p:spTgt spid="393"/>
                                        </p:tgtEl>
                                        <p:attrNameLst>
                                          <p:attrName>style.visibility</p:attrName>
                                        </p:attrNameLst>
                                      </p:cBhvr>
                                      <p:to>
                                        <p:strVal val="visible"/>
                                      </p:to>
                                    </p:set>
                                    <p:animEffect transition="in" filter="fade">
                                      <p:cBhvr>
                                        <p:cTn id="32" dur="1000"/>
                                        <p:tgtEl>
                                          <p:spTgt spid="393"/>
                                        </p:tgtEl>
                                      </p:cBhvr>
                                    </p:animEffect>
                                  </p:childTnLst>
                                </p:cTn>
                              </p:par>
                              <p:par>
                                <p:cTn id="33" presetID="64" presetClass="path" presetSubtype="0" accel="50000" decel="50000" fill="hold" nodeType="withEffect">
                                  <p:stCondLst>
                                    <p:cond delay="1000"/>
                                  </p:stCondLst>
                                  <p:childTnLst>
                                    <p:animMotion origin="layout" path="M 1.6291937E-06 0.046295732 L 1.6291937E-06 -5.6514034E-07 E" pathEditMode="relative" ptsTypes="">
                                      <p:cBhvr>
                                        <p:cTn id="34" dur="1000" fill="hold"/>
                                        <p:tgtEl>
                                          <p:spTgt spid="393"/>
                                        </p:tgtEl>
                                        <p:attrNameLst>
                                          <p:attrName>ppt_x</p:attrName>
                                          <p:attrName>ppt_y</p:attrName>
                                        </p:attrNameLst>
                                      </p:cBhvr>
                                    </p:animMotion>
                                  </p:childTnLst>
                                </p:cTn>
                              </p:par>
                              <p:par>
                                <p:cTn id="35" presetID="10" presetClass="entr" presetSubtype="0" accel="50000" decel="50000" fill="hold" nodeType="withEffect">
                                  <p:stCondLst>
                                    <p:cond delay="1000"/>
                                  </p:stCondLst>
                                  <p:childTnLst>
                                    <p:set>
                                      <p:cBhvr>
                                        <p:cTn id="36" dur="1" fill="hold">
                                          <p:stCondLst>
                                            <p:cond delay="0"/>
                                          </p:stCondLst>
                                        </p:cTn>
                                        <p:tgtEl>
                                          <p:spTgt spid="395"/>
                                        </p:tgtEl>
                                        <p:attrNameLst>
                                          <p:attrName>style.visibility</p:attrName>
                                        </p:attrNameLst>
                                      </p:cBhvr>
                                      <p:to>
                                        <p:strVal val="visible"/>
                                      </p:to>
                                    </p:set>
                                    <p:animEffect transition="in" filter="fade">
                                      <p:cBhvr>
                                        <p:cTn id="37" dur="1000"/>
                                        <p:tgtEl>
                                          <p:spTgt spid="395"/>
                                        </p:tgtEl>
                                      </p:cBhvr>
                                    </p:animEffect>
                                  </p:childTnLst>
                                </p:cTn>
                              </p:par>
                              <p:par>
                                <p:cTn id="38" presetID="64" presetClass="path" presetSubtype="0" accel="50000" decel="50000" fill="hold" nodeType="withEffect">
                                  <p:stCondLst>
                                    <p:cond delay="1000"/>
                                  </p:stCondLst>
                                  <p:childTnLst>
                                    <p:animMotion origin="layout" path="M 0 0.046296295 L 0 0 E" pathEditMode="relative" ptsTypes="">
                                      <p:cBhvr>
                                        <p:cTn id="39" dur="1000" fill="hold"/>
                                        <p:tgtEl>
                                          <p:spTgt spid="395"/>
                                        </p:tgtEl>
                                        <p:attrNameLst>
                                          <p:attrName>ppt_x</p:attrName>
                                          <p:attrName>ppt_y</p:attrName>
                                        </p:attrNameLst>
                                      </p:cBhvr>
                                    </p:animMotion>
                                  </p:childTnLst>
                                </p:cTn>
                              </p:par>
                              <p:par>
                                <p:cTn id="40" presetID="10" presetClass="entr" presetSubtype="0" accel="50000" decel="50000" fill="hold" nodeType="withEffect">
                                  <p:stCondLst>
                                    <p:cond delay="1000"/>
                                  </p:stCondLst>
                                  <p:childTnLst>
                                    <p:set>
                                      <p:cBhvr>
                                        <p:cTn id="41" dur="1" fill="hold">
                                          <p:stCondLst>
                                            <p:cond delay="0"/>
                                          </p:stCondLst>
                                        </p:cTn>
                                        <p:tgtEl>
                                          <p:spTgt spid="397"/>
                                        </p:tgtEl>
                                        <p:attrNameLst>
                                          <p:attrName>style.visibility</p:attrName>
                                        </p:attrNameLst>
                                      </p:cBhvr>
                                      <p:to>
                                        <p:strVal val="visible"/>
                                      </p:to>
                                    </p:set>
                                    <p:animEffect transition="in" filter="fade">
                                      <p:cBhvr>
                                        <p:cTn id="42" dur="1000"/>
                                        <p:tgtEl>
                                          <p:spTgt spid="397"/>
                                        </p:tgtEl>
                                      </p:cBhvr>
                                    </p:animEffect>
                                  </p:childTnLst>
                                </p:cTn>
                              </p:par>
                              <p:par>
                                <p:cTn id="43" presetID="64" presetClass="path" presetSubtype="0" accel="50000" decel="50000" fill="hold" nodeType="withEffect">
                                  <p:stCondLst>
                                    <p:cond delay="1000"/>
                                  </p:stCondLst>
                                  <p:childTnLst>
                                    <p:animMotion origin="layout" path="M 0 0.046293978 L 0 -2.3170753E-06 E" pathEditMode="relative" ptsTypes="">
                                      <p:cBhvr>
                                        <p:cTn id="44" dur="1000" fill="hold"/>
                                        <p:tgtEl>
                                          <p:spTgt spid="397"/>
                                        </p:tgtEl>
                                        <p:attrNameLst>
                                          <p:attrName>ppt_x</p:attrName>
                                          <p:attrName>ppt_y</p:attrName>
                                        </p:attrNameLst>
                                      </p:cBhvr>
                                    </p:animMotion>
                                  </p:childTnLst>
                                </p:cTn>
                              </p:par>
                              <p:par>
                                <p:cTn id="45" presetID="10" presetClass="entr" presetSubtype="0" accel="50000" decel="50000" fill="hold" nodeType="withEffect">
                                  <p:stCondLst>
                                    <p:cond delay="1140"/>
                                  </p:stCondLst>
                                  <p:childTnLst>
                                    <p:set>
                                      <p:cBhvr>
                                        <p:cTn id="46" dur="1" fill="hold">
                                          <p:stCondLst>
                                            <p:cond delay="0"/>
                                          </p:stCondLst>
                                        </p:cTn>
                                        <p:tgtEl>
                                          <p:spTgt spid="399"/>
                                        </p:tgtEl>
                                        <p:attrNameLst>
                                          <p:attrName>style.visibility</p:attrName>
                                        </p:attrNameLst>
                                      </p:cBhvr>
                                      <p:to>
                                        <p:strVal val="visible"/>
                                      </p:to>
                                    </p:set>
                                    <p:animEffect transition="in" filter="fade">
                                      <p:cBhvr>
                                        <p:cTn id="47" dur="1000"/>
                                        <p:tgtEl>
                                          <p:spTgt spid="399"/>
                                        </p:tgtEl>
                                      </p:cBhvr>
                                    </p:animEffect>
                                  </p:childTnLst>
                                </p:cTn>
                              </p:par>
                              <p:par>
                                <p:cTn id="48" presetID="64" presetClass="path" presetSubtype="0" accel="50000" decel="50000" fill="hold" nodeType="withEffect">
                                  <p:stCondLst>
                                    <p:cond delay="1140"/>
                                  </p:stCondLst>
                                  <p:childTnLst>
                                    <p:animMotion origin="layout" path="M 0 0.046293978 L 0 -2.3170753E-06 E" pathEditMode="relative" ptsTypes="">
                                      <p:cBhvr>
                                        <p:cTn id="49" dur="1000" fill="hold"/>
                                        <p:tgtEl>
                                          <p:spTgt spid="399"/>
                                        </p:tgtEl>
                                        <p:attrNameLst>
                                          <p:attrName>ppt_x</p:attrName>
                                          <p:attrName>ppt_y</p:attrName>
                                        </p:attrNameLst>
                                      </p:cBhvr>
                                    </p:animMotion>
                                  </p:childTnLst>
                                </p:cTn>
                              </p:par>
                              <p:par>
                                <p:cTn id="50" presetID="10" presetClass="entr" presetSubtype="0" accel="50000" decel="50000" fill="hold" nodeType="withEffect">
                                  <p:stCondLst>
                                    <p:cond delay="1140"/>
                                  </p:stCondLst>
                                  <p:childTnLst>
                                    <p:set>
                                      <p:cBhvr>
                                        <p:cTn id="51" dur="1" fill="hold">
                                          <p:stCondLst>
                                            <p:cond delay="0"/>
                                          </p:stCondLst>
                                        </p:cTn>
                                        <p:tgtEl>
                                          <p:spTgt spid="401"/>
                                        </p:tgtEl>
                                        <p:attrNameLst>
                                          <p:attrName>style.visibility</p:attrName>
                                        </p:attrNameLst>
                                      </p:cBhvr>
                                      <p:to>
                                        <p:strVal val="visible"/>
                                      </p:to>
                                    </p:set>
                                    <p:animEffect transition="in" filter="fade">
                                      <p:cBhvr>
                                        <p:cTn id="52" dur="1000"/>
                                        <p:tgtEl>
                                          <p:spTgt spid="401"/>
                                        </p:tgtEl>
                                      </p:cBhvr>
                                    </p:animEffect>
                                  </p:childTnLst>
                                </p:cTn>
                              </p:par>
                              <p:par>
                                <p:cTn id="53" presetID="64" presetClass="path" presetSubtype="0" accel="50000" decel="50000" fill="hold" nodeType="withEffect">
                                  <p:stCondLst>
                                    <p:cond delay="1140"/>
                                  </p:stCondLst>
                                  <p:childTnLst>
                                    <p:animMotion origin="layout" path="M 1.6291937E-06 0.046300367 L 1.6291937E-06 4.0690106E-06 E" pathEditMode="relative" ptsTypes="">
                                      <p:cBhvr>
                                        <p:cTn id="54" dur="1000" fill="hold"/>
                                        <p:tgtEl>
                                          <p:spTgt spid="401"/>
                                        </p:tgtEl>
                                        <p:attrNameLst>
                                          <p:attrName>ppt_x</p:attrName>
                                          <p:attrName>ppt_y</p:attrName>
                                        </p:attrNameLst>
                                      </p:cBhvr>
                                    </p:animMotion>
                                  </p:childTnLst>
                                </p:cTn>
                              </p:par>
                              <p:par>
                                <p:cTn id="55" presetID="10" presetClass="entr" presetSubtype="0" accel="50000" decel="50000" fill="hold" nodeType="withEffect">
                                  <p:stCondLst>
                                    <p:cond delay="1140"/>
                                  </p:stCondLst>
                                  <p:childTnLst>
                                    <p:set>
                                      <p:cBhvr>
                                        <p:cTn id="56" dur="1" fill="hold">
                                          <p:stCondLst>
                                            <p:cond delay="0"/>
                                          </p:stCondLst>
                                        </p:cTn>
                                        <p:tgtEl>
                                          <p:spTgt spid="403"/>
                                        </p:tgtEl>
                                        <p:attrNameLst>
                                          <p:attrName>style.visibility</p:attrName>
                                        </p:attrNameLst>
                                      </p:cBhvr>
                                      <p:to>
                                        <p:strVal val="visible"/>
                                      </p:to>
                                    </p:set>
                                    <p:animEffect transition="in" filter="fade">
                                      <p:cBhvr>
                                        <p:cTn id="57" dur="1000"/>
                                        <p:tgtEl>
                                          <p:spTgt spid="403"/>
                                        </p:tgtEl>
                                      </p:cBhvr>
                                    </p:animEffect>
                                  </p:childTnLst>
                                </p:cTn>
                              </p:par>
                              <p:par>
                                <p:cTn id="58" presetID="64" presetClass="path" presetSubtype="0" accel="50000" decel="50000" fill="hold" nodeType="withEffect">
                                  <p:stCondLst>
                                    <p:cond delay="1140"/>
                                  </p:stCondLst>
                                  <p:childTnLst>
                                    <p:animMotion origin="layout" path="M 0 0.04629166 L 0 -4.6341506E-06 E" pathEditMode="relative" ptsTypes="">
                                      <p:cBhvr>
                                        <p:cTn id="59" dur="1000" fill="hold"/>
                                        <p:tgtEl>
                                          <p:spTgt spid="403"/>
                                        </p:tgtEl>
                                        <p:attrNameLst>
                                          <p:attrName>ppt_x</p:attrName>
                                          <p:attrName>ppt_y</p:attrName>
                                        </p:attrNameLst>
                                      </p:cBhvr>
                                    </p:animMotion>
                                  </p:childTnLst>
                                </p:cTn>
                              </p:par>
                              <p:par>
                                <p:cTn id="60" presetID="10" presetClass="entr" presetSubtype="0" accel="50000" decel="50000" fill="hold" nodeType="withEffect">
                                  <p:stCondLst>
                                    <p:cond delay="1140"/>
                                  </p:stCondLst>
                                  <p:childTnLst>
                                    <p:set>
                                      <p:cBhvr>
                                        <p:cTn id="61" dur="1" fill="hold">
                                          <p:stCondLst>
                                            <p:cond delay="0"/>
                                          </p:stCondLst>
                                        </p:cTn>
                                        <p:tgtEl>
                                          <p:spTgt spid="405"/>
                                        </p:tgtEl>
                                        <p:attrNameLst>
                                          <p:attrName>style.visibility</p:attrName>
                                        </p:attrNameLst>
                                      </p:cBhvr>
                                      <p:to>
                                        <p:strVal val="visible"/>
                                      </p:to>
                                    </p:set>
                                    <p:animEffect transition="in" filter="fade">
                                      <p:cBhvr>
                                        <p:cTn id="62" dur="1000"/>
                                        <p:tgtEl>
                                          <p:spTgt spid="405"/>
                                        </p:tgtEl>
                                      </p:cBhvr>
                                    </p:animEffect>
                                  </p:childTnLst>
                                </p:cTn>
                              </p:par>
                              <p:par>
                                <p:cTn id="63" presetID="64" presetClass="path" presetSubtype="0" accel="50000" decel="50000" fill="hold" nodeType="withEffect">
                                  <p:stCondLst>
                                    <p:cond delay="1140"/>
                                  </p:stCondLst>
                                  <p:childTnLst>
                                    <p:animMotion origin="layout" path="M 0 0.046298612 L 0 2.3170753E-06 E" pathEditMode="relative" ptsTypes="">
                                      <p:cBhvr>
                                        <p:cTn id="64" dur="1000" fill="hold"/>
                                        <p:tgtEl>
                                          <p:spTgt spid="405"/>
                                        </p:tgtEl>
                                        <p:attrNameLst>
                                          <p:attrName>ppt_x</p:attrName>
                                          <p:attrName>ppt_y</p:attrName>
                                        </p:attrNameLst>
                                      </p:cBhvr>
                                    </p:animMotion>
                                  </p:childTnLst>
                                </p:cTn>
                              </p:par>
                              <p:par>
                                <p:cTn id="65" presetID="10" presetClass="entr" presetSubtype="0" accel="50000" decel="50000" fill="hold" nodeType="withEffect">
                                  <p:stCondLst>
                                    <p:cond delay="1280"/>
                                  </p:stCondLst>
                                  <p:childTnLst>
                                    <p:set>
                                      <p:cBhvr>
                                        <p:cTn id="66" dur="1" fill="hold">
                                          <p:stCondLst>
                                            <p:cond delay="0"/>
                                          </p:stCondLst>
                                        </p:cTn>
                                        <p:tgtEl>
                                          <p:spTgt spid="407"/>
                                        </p:tgtEl>
                                        <p:attrNameLst>
                                          <p:attrName>style.visibility</p:attrName>
                                        </p:attrNameLst>
                                      </p:cBhvr>
                                      <p:to>
                                        <p:strVal val="visible"/>
                                      </p:to>
                                    </p:set>
                                    <p:animEffect transition="in" filter="fade">
                                      <p:cBhvr>
                                        <p:cTn id="67" dur="1000"/>
                                        <p:tgtEl>
                                          <p:spTgt spid="407"/>
                                        </p:tgtEl>
                                      </p:cBhvr>
                                    </p:animEffect>
                                  </p:childTnLst>
                                </p:cTn>
                              </p:par>
                              <p:par>
                                <p:cTn id="68" presetID="64" presetClass="path" presetSubtype="0" accel="50000" decel="50000" fill="hold" nodeType="withEffect">
                                  <p:stCondLst>
                                    <p:cond delay="1280"/>
                                  </p:stCondLst>
                                  <p:childTnLst>
                                    <p:animMotion origin="layout" path="M 0 0.046298612 L 0 2.3170753E-06 E" pathEditMode="relative" ptsTypes="">
                                      <p:cBhvr>
                                        <p:cTn id="69" dur="1000" fill="hold"/>
                                        <p:tgtEl>
                                          <p:spTgt spid="407"/>
                                        </p:tgtEl>
                                        <p:attrNameLst>
                                          <p:attrName>ppt_x</p:attrName>
                                          <p:attrName>ppt_y</p:attrName>
                                        </p:attrNameLst>
                                      </p:cBhvr>
                                    </p:animMotion>
                                  </p:childTnLst>
                                </p:cTn>
                              </p:par>
                              <p:par>
                                <p:cTn id="70" presetID="10" presetClass="entr" presetSubtype="0" accel="50000" decel="50000" fill="hold" nodeType="withEffect">
                                  <p:stCondLst>
                                    <p:cond delay="1280"/>
                                  </p:stCondLst>
                                  <p:childTnLst>
                                    <p:set>
                                      <p:cBhvr>
                                        <p:cTn id="71" dur="1" fill="hold">
                                          <p:stCondLst>
                                            <p:cond delay="0"/>
                                          </p:stCondLst>
                                        </p:cTn>
                                        <p:tgtEl>
                                          <p:spTgt spid="409"/>
                                        </p:tgtEl>
                                        <p:attrNameLst>
                                          <p:attrName>style.visibility</p:attrName>
                                        </p:attrNameLst>
                                      </p:cBhvr>
                                      <p:to>
                                        <p:strVal val="visible"/>
                                      </p:to>
                                    </p:set>
                                    <p:animEffect transition="in" filter="fade">
                                      <p:cBhvr>
                                        <p:cTn id="72" dur="1000"/>
                                        <p:tgtEl>
                                          <p:spTgt spid="409"/>
                                        </p:tgtEl>
                                      </p:cBhvr>
                                    </p:animEffect>
                                  </p:childTnLst>
                                </p:cTn>
                              </p:par>
                              <p:par>
                                <p:cTn id="73" presetID="64" presetClass="path" presetSubtype="0" accel="50000" decel="50000" fill="hold" nodeType="withEffect">
                                  <p:stCondLst>
                                    <p:cond delay="1280"/>
                                  </p:stCondLst>
                                  <p:childTnLst>
                                    <p:animMotion origin="layout" path="M 1.6291937E-06 0.046295732 L 1.6291937E-06 -5.6514034E-07 E" pathEditMode="relative" ptsTypes="">
                                      <p:cBhvr>
                                        <p:cTn id="74" dur="1000" fill="hold"/>
                                        <p:tgtEl>
                                          <p:spTgt spid="409"/>
                                        </p:tgtEl>
                                        <p:attrNameLst>
                                          <p:attrName>ppt_x</p:attrName>
                                          <p:attrName>ppt_y</p:attrName>
                                        </p:attrNameLst>
                                      </p:cBhvr>
                                    </p:animMotion>
                                  </p:childTnLst>
                                </p:cTn>
                              </p:par>
                              <p:par>
                                <p:cTn id="75" presetID="10" presetClass="entr" presetSubtype="0" accel="50000" decel="50000" fill="hold" nodeType="withEffect">
                                  <p:stCondLst>
                                    <p:cond delay="1280"/>
                                  </p:stCondLst>
                                  <p:childTnLst>
                                    <p:set>
                                      <p:cBhvr>
                                        <p:cTn id="76" dur="1" fill="hold">
                                          <p:stCondLst>
                                            <p:cond delay="0"/>
                                          </p:stCondLst>
                                        </p:cTn>
                                        <p:tgtEl>
                                          <p:spTgt spid="411"/>
                                        </p:tgtEl>
                                        <p:attrNameLst>
                                          <p:attrName>style.visibility</p:attrName>
                                        </p:attrNameLst>
                                      </p:cBhvr>
                                      <p:to>
                                        <p:strVal val="visible"/>
                                      </p:to>
                                    </p:set>
                                    <p:animEffect transition="in" filter="fade">
                                      <p:cBhvr>
                                        <p:cTn id="77" dur="1000"/>
                                        <p:tgtEl>
                                          <p:spTgt spid="411"/>
                                        </p:tgtEl>
                                      </p:cBhvr>
                                    </p:animEffect>
                                  </p:childTnLst>
                                </p:cTn>
                              </p:par>
                              <p:par>
                                <p:cTn id="78" presetID="64" presetClass="path" presetSubtype="0" accel="50000" decel="50000" fill="hold" nodeType="withEffect">
                                  <p:stCondLst>
                                    <p:cond delay="1280"/>
                                  </p:stCondLst>
                                  <p:childTnLst>
                                    <p:animMotion origin="layout" path="M 0 0.046296295 L 0 0 E" pathEditMode="relative" ptsTypes="">
                                      <p:cBhvr>
                                        <p:cTn id="79" dur="1000" fill="hold"/>
                                        <p:tgtEl>
                                          <p:spTgt spid="411"/>
                                        </p:tgtEl>
                                        <p:attrNameLst>
                                          <p:attrName>ppt_x</p:attrName>
                                          <p:attrName>ppt_y</p:attrName>
                                        </p:attrNameLst>
                                      </p:cBhvr>
                                    </p:animMotion>
                                  </p:childTnLst>
                                </p:cTn>
                              </p:par>
                              <p:par>
                                <p:cTn id="80" presetID="10" presetClass="entr" presetSubtype="0" accel="50000" decel="50000" fill="hold" nodeType="withEffect">
                                  <p:stCondLst>
                                    <p:cond delay="1280"/>
                                  </p:stCondLst>
                                  <p:childTnLst>
                                    <p:set>
                                      <p:cBhvr>
                                        <p:cTn id="81" dur="1" fill="hold">
                                          <p:stCondLst>
                                            <p:cond delay="0"/>
                                          </p:stCondLst>
                                        </p:cTn>
                                        <p:tgtEl>
                                          <p:spTgt spid="413"/>
                                        </p:tgtEl>
                                        <p:attrNameLst>
                                          <p:attrName>style.visibility</p:attrName>
                                        </p:attrNameLst>
                                      </p:cBhvr>
                                      <p:to>
                                        <p:strVal val="visible"/>
                                      </p:to>
                                    </p:set>
                                    <p:animEffect transition="in" filter="fade">
                                      <p:cBhvr>
                                        <p:cTn id="82" dur="1000"/>
                                        <p:tgtEl>
                                          <p:spTgt spid="413"/>
                                        </p:tgtEl>
                                      </p:cBhvr>
                                    </p:animEffect>
                                  </p:childTnLst>
                                </p:cTn>
                              </p:par>
                              <p:par>
                                <p:cTn id="83" presetID="64" presetClass="path" presetSubtype="0" accel="50000" decel="50000" fill="hold" nodeType="withEffect">
                                  <p:stCondLst>
                                    <p:cond delay="1280"/>
                                  </p:stCondLst>
                                  <p:childTnLst>
                                    <p:animMotion origin="layout" path="M 0 0.046293978 L 0 -2.3170753E-06 E" pathEditMode="relative" ptsTypes="">
                                      <p:cBhvr>
                                        <p:cTn id="84" dur="1000" fill="hold"/>
                                        <p:tgtEl>
                                          <p:spTgt spid="413"/>
                                        </p:tgtEl>
                                        <p:attrNameLst>
                                          <p:attrName>ppt_x</p:attrName>
                                          <p:attrName>ppt_y</p:attrName>
                                        </p:attrNameLst>
                                      </p:cBhvr>
                                    </p:animMotion>
                                  </p:childTnLst>
                                </p:cTn>
                              </p:par>
                              <p:par>
                                <p:cTn id="85" presetID="10" presetClass="entr" presetSubtype="0" accel="50000" decel="50000" fill="hold" nodeType="withEffect">
                                  <p:stCondLst>
                                    <p:cond delay="1420"/>
                                  </p:stCondLst>
                                  <p:childTnLst>
                                    <p:set>
                                      <p:cBhvr>
                                        <p:cTn id="86" dur="1" fill="hold">
                                          <p:stCondLst>
                                            <p:cond delay="0"/>
                                          </p:stCondLst>
                                        </p:cTn>
                                        <p:tgtEl>
                                          <p:spTgt spid="415"/>
                                        </p:tgtEl>
                                        <p:attrNameLst>
                                          <p:attrName>style.visibility</p:attrName>
                                        </p:attrNameLst>
                                      </p:cBhvr>
                                      <p:to>
                                        <p:strVal val="visible"/>
                                      </p:to>
                                    </p:set>
                                    <p:animEffect transition="in" filter="fade">
                                      <p:cBhvr>
                                        <p:cTn id="87" dur="1000"/>
                                        <p:tgtEl>
                                          <p:spTgt spid="415"/>
                                        </p:tgtEl>
                                      </p:cBhvr>
                                    </p:animEffect>
                                  </p:childTnLst>
                                </p:cTn>
                              </p:par>
                              <p:par>
                                <p:cTn id="88" presetID="64" presetClass="path" presetSubtype="0" accel="50000" decel="50000" fill="hold" nodeType="withEffect">
                                  <p:stCondLst>
                                    <p:cond delay="1420"/>
                                  </p:stCondLst>
                                  <p:childTnLst>
                                    <p:animMotion origin="layout" path="M 0 0.046293978 L 0 -2.3170753E-06 E" pathEditMode="relative" ptsTypes="">
                                      <p:cBhvr>
                                        <p:cTn id="89" dur="1000" fill="hold"/>
                                        <p:tgtEl>
                                          <p:spTgt spid="415"/>
                                        </p:tgtEl>
                                        <p:attrNameLst>
                                          <p:attrName>ppt_x</p:attrName>
                                          <p:attrName>ppt_y</p:attrName>
                                        </p:attrNameLst>
                                      </p:cBhvr>
                                    </p:animMotion>
                                  </p:childTnLst>
                                </p:cTn>
                              </p:par>
                              <p:par>
                                <p:cTn id="90" presetID="10" presetClass="entr" presetSubtype="0" accel="50000" decel="50000" fill="hold" nodeType="withEffect">
                                  <p:stCondLst>
                                    <p:cond delay="1420"/>
                                  </p:stCondLst>
                                  <p:childTnLst>
                                    <p:set>
                                      <p:cBhvr>
                                        <p:cTn id="91" dur="1" fill="hold">
                                          <p:stCondLst>
                                            <p:cond delay="0"/>
                                          </p:stCondLst>
                                        </p:cTn>
                                        <p:tgtEl>
                                          <p:spTgt spid="417"/>
                                        </p:tgtEl>
                                        <p:attrNameLst>
                                          <p:attrName>style.visibility</p:attrName>
                                        </p:attrNameLst>
                                      </p:cBhvr>
                                      <p:to>
                                        <p:strVal val="visible"/>
                                      </p:to>
                                    </p:set>
                                    <p:animEffect transition="in" filter="fade">
                                      <p:cBhvr>
                                        <p:cTn id="92" dur="1000"/>
                                        <p:tgtEl>
                                          <p:spTgt spid="417"/>
                                        </p:tgtEl>
                                      </p:cBhvr>
                                    </p:animEffect>
                                  </p:childTnLst>
                                </p:cTn>
                              </p:par>
                              <p:par>
                                <p:cTn id="93" presetID="64" presetClass="path" presetSubtype="0" accel="50000" decel="50000" fill="hold" nodeType="withEffect">
                                  <p:stCondLst>
                                    <p:cond delay="1420"/>
                                  </p:stCondLst>
                                  <p:childTnLst>
                                    <p:animMotion origin="layout" path="M 1.6291937E-06 0.046300367 L 1.6291937E-06 4.0690106E-06 E" pathEditMode="relative" ptsTypes="">
                                      <p:cBhvr>
                                        <p:cTn id="94" dur="1000" fill="hold"/>
                                        <p:tgtEl>
                                          <p:spTgt spid="417"/>
                                        </p:tgtEl>
                                        <p:attrNameLst>
                                          <p:attrName>ppt_x</p:attrName>
                                          <p:attrName>ppt_y</p:attrName>
                                        </p:attrNameLst>
                                      </p:cBhvr>
                                    </p:animMotion>
                                  </p:childTnLst>
                                </p:cTn>
                              </p:par>
                              <p:par>
                                <p:cTn id="95" presetID="10" presetClass="entr" presetSubtype="0" accel="50000" decel="50000" fill="hold" nodeType="withEffect">
                                  <p:stCondLst>
                                    <p:cond delay="1420"/>
                                  </p:stCondLst>
                                  <p:childTnLst>
                                    <p:set>
                                      <p:cBhvr>
                                        <p:cTn id="96" dur="1" fill="hold">
                                          <p:stCondLst>
                                            <p:cond delay="0"/>
                                          </p:stCondLst>
                                        </p:cTn>
                                        <p:tgtEl>
                                          <p:spTgt spid="419"/>
                                        </p:tgtEl>
                                        <p:attrNameLst>
                                          <p:attrName>style.visibility</p:attrName>
                                        </p:attrNameLst>
                                      </p:cBhvr>
                                      <p:to>
                                        <p:strVal val="visible"/>
                                      </p:to>
                                    </p:set>
                                    <p:animEffect transition="in" filter="fade">
                                      <p:cBhvr>
                                        <p:cTn id="97" dur="1000"/>
                                        <p:tgtEl>
                                          <p:spTgt spid="419"/>
                                        </p:tgtEl>
                                      </p:cBhvr>
                                    </p:animEffect>
                                  </p:childTnLst>
                                </p:cTn>
                              </p:par>
                              <p:par>
                                <p:cTn id="98" presetID="64" presetClass="path" presetSubtype="0" accel="50000" decel="50000" fill="hold" nodeType="withEffect">
                                  <p:stCondLst>
                                    <p:cond delay="1420"/>
                                  </p:stCondLst>
                                  <p:childTnLst>
                                    <p:animMotion origin="layout" path="M 0 0.04630093 L 0 4.6341506E-06 E" pathEditMode="relative" ptsTypes="">
                                      <p:cBhvr>
                                        <p:cTn id="99" dur="1000" fill="hold"/>
                                        <p:tgtEl>
                                          <p:spTgt spid="419"/>
                                        </p:tgtEl>
                                        <p:attrNameLst>
                                          <p:attrName>ppt_x</p:attrName>
                                          <p:attrName>ppt_y</p:attrName>
                                        </p:attrNameLst>
                                      </p:cBhvr>
                                    </p:animMotion>
                                  </p:childTnLst>
                                </p:cTn>
                              </p:par>
                              <p:par>
                                <p:cTn id="100" presetID="10" presetClass="entr" presetSubtype="0" accel="50000" decel="50000" fill="hold" nodeType="withEffect">
                                  <p:stCondLst>
                                    <p:cond delay="1420"/>
                                  </p:stCondLst>
                                  <p:childTnLst>
                                    <p:set>
                                      <p:cBhvr>
                                        <p:cTn id="101" dur="1" fill="hold">
                                          <p:stCondLst>
                                            <p:cond delay="0"/>
                                          </p:stCondLst>
                                        </p:cTn>
                                        <p:tgtEl>
                                          <p:spTgt spid="421"/>
                                        </p:tgtEl>
                                        <p:attrNameLst>
                                          <p:attrName>style.visibility</p:attrName>
                                        </p:attrNameLst>
                                      </p:cBhvr>
                                      <p:to>
                                        <p:strVal val="visible"/>
                                      </p:to>
                                    </p:set>
                                    <p:animEffect transition="in" filter="fade">
                                      <p:cBhvr>
                                        <p:cTn id="102" dur="1000"/>
                                        <p:tgtEl>
                                          <p:spTgt spid="421"/>
                                        </p:tgtEl>
                                      </p:cBhvr>
                                    </p:animEffect>
                                  </p:childTnLst>
                                </p:cTn>
                              </p:par>
                              <p:par>
                                <p:cTn id="103" presetID="64" presetClass="path" presetSubtype="0" accel="50000" decel="50000" fill="hold" nodeType="withEffect">
                                  <p:stCondLst>
                                    <p:cond delay="1420"/>
                                  </p:stCondLst>
                                  <p:childTnLst>
                                    <p:animMotion origin="layout" path="M 0 0.046298612 L 0 2.3170753E-06 E" pathEditMode="relative" ptsTypes="">
                                      <p:cBhvr>
                                        <p:cTn id="104" dur="1000" fill="hold"/>
                                        <p:tgtEl>
                                          <p:spTgt spid="421"/>
                                        </p:tgtEl>
                                        <p:attrNameLst>
                                          <p:attrName>ppt_x</p:attrName>
                                          <p:attrName>ppt_y</p:attrName>
                                        </p:attrNameLst>
                                      </p:cBhvr>
                                    </p:animMotion>
                                  </p:childTnLst>
                                </p:cTn>
                              </p:par>
                              <p:par>
                                <p:cTn id="105" presetID="10" presetClass="entr" presetSubtype="0" accel="50000" decel="50000" fill="hold" nodeType="withEffect">
                                  <p:stCondLst>
                                    <p:cond delay="1560"/>
                                  </p:stCondLst>
                                  <p:childTnLst>
                                    <p:set>
                                      <p:cBhvr>
                                        <p:cTn id="106" dur="1" fill="hold">
                                          <p:stCondLst>
                                            <p:cond delay="0"/>
                                          </p:stCondLst>
                                        </p:cTn>
                                        <p:tgtEl>
                                          <p:spTgt spid="423"/>
                                        </p:tgtEl>
                                        <p:attrNameLst>
                                          <p:attrName>style.visibility</p:attrName>
                                        </p:attrNameLst>
                                      </p:cBhvr>
                                      <p:to>
                                        <p:strVal val="visible"/>
                                      </p:to>
                                    </p:set>
                                    <p:animEffect transition="in" filter="fade">
                                      <p:cBhvr>
                                        <p:cTn id="107" dur="1000"/>
                                        <p:tgtEl>
                                          <p:spTgt spid="423"/>
                                        </p:tgtEl>
                                      </p:cBhvr>
                                    </p:animEffect>
                                  </p:childTnLst>
                                </p:cTn>
                              </p:par>
                              <p:par>
                                <p:cTn id="108" presetID="64" presetClass="path" presetSubtype="0" accel="50000" decel="50000" fill="hold" nodeType="withEffect">
                                  <p:stCondLst>
                                    <p:cond delay="1560"/>
                                  </p:stCondLst>
                                  <p:childTnLst>
                                    <p:animMotion origin="layout" path="M 0 0.046298612 L 0 2.3170753E-06 E" pathEditMode="relative" ptsTypes="">
                                      <p:cBhvr>
                                        <p:cTn id="109" dur="1000" fill="hold"/>
                                        <p:tgtEl>
                                          <p:spTgt spid="423"/>
                                        </p:tgtEl>
                                        <p:attrNameLst>
                                          <p:attrName>ppt_x</p:attrName>
                                          <p:attrName>ppt_y</p:attrName>
                                        </p:attrNameLst>
                                      </p:cBhvr>
                                    </p:animMotion>
                                  </p:childTnLst>
                                </p:cTn>
                              </p:par>
                              <p:par>
                                <p:cTn id="110" presetID="10" presetClass="entr" presetSubtype="0" accel="50000" decel="50000" fill="hold" nodeType="withEffect">
                                  <p:stCondLst>
                                    <p:cond delay="1560"/>
                                  </p:stCondLst>
                                  <p:childTnLst>
                                    <p:set>
                                      <p:cBhvr>
                                        <p:cTn id="111" dur="1" fill="hold">
                                          <p:stCondLst>
                                            <p:cond delay="0"/>
                                          </p:stCondLst>
                                        </p:cTn>
                                        <p:tgtEl>
                                          <p:spTgt spid="425"/>
                                        </p:tgtEl>
                                        <p:attrNameLst>
                                          <p:attrName>style.visibility</p:attrName>
                                        </p:attrNameLst>
                                      </p:cBhvr>
                                      <p:to>
                                        <p:strVal val="visible"/>
                                      </p:to>
                                    </p:set>
                                    <p:animEffect transition="in" filter="fade">
                                      <p:cBhvr>
                                        <p:cTn id="112" dur="1000"/>
                                        <p:tgtEl>
                                          <p:spTgt spid="425"/>
                                        </p:tgtEl>
                                      </p:cBhvr>
                                    </p:animEffect>
                                  </p:childTnLst>
                                </p:cTn>
                              </p:par>
                              <p:par>
                                <p:cTn id="113" presetID="64" presetClass="path" presetSubtype="0" accel="50000" decel="50000" fill="hold" nodeType="withEffect">
                                  <p:stCondLst>
                                    <p:cond delay="1560"/>
                                  </p:stCondLst>
                                  <p:childTnLst>
                                    <p:animMotion origin="layout" path="M 1.6212464E-06 0.046295732 L 1.6212464E-06 -5.6514034E-07 E" pathEditMode="relative" ptsTypes="">
                                      <p:cBhvr>
                                        <p:cTn id="114" dur="1000" fill="hold"/>
                                        <p:tgtEl>
                                          <p:spTgt spid="425"/>
                                        </p:tgtEl>
                                        <p:attrNameLst>
                                          <p:attrName>ppt_x</p:attrName>
                                          <p:attrName>ppt_y</p:attrName>
                                        </p:attrNameLst>
                                      </p:cBhvr>
                                    </p:animMotion>
                                  </p:childTnLst>
                                </p:cTn>
                              </p:par>
                              <p:par>
                                <p:cTn id="115" presetID="10" presetClass="entr" presetSubtype="0" accel="50000" decel="50000" fill="hold" nodeType="withEffect">
                                  <p:stCondLst>
                                    <p:cond delay="1560"/>
                                  </p:stCondLst>
                                  <p:childTnLst>
                                    <p:set>
                                      <p:cBhvr>
                                        <p:cTn id="116" dur="1" fill="hold">
                                          <p:stCondLst>
                                            <p:cond delay="0"/>
                                          </p:stCondLst>
                                        </p:cTn>
                                        <p:tgtEl>
                                          <p:spTgt spid="427"/>
                                        </p:tgtEl>
                                        <p:attrNameLst>
                                          <p:attrName>style.visibility</p:attrName>
                                        </p:attrNameLst>
                                      </p:cBhvr>
                                      <p:to>
                                        <p:strVal val="visible"/>
                                      </p:to>
                                    </p:set>
                                    <p:animEffect transition="in" filter="fade">
                                      <p:cBhvr>
                                        <p:cTn id="117" dur="1000"/>
                                        <p:tgtEl>
                                          <p:spTgt spid="427"/>
                                        </p:tgtEl>
                                      </p:cBhvr>
                                    </p:animEffect>
                                  </p:childTnLst>
                                </p:cTn>
                              </p:par>
                              <p:par>
                                <p:cTn id="118" presetID="64" presetClass="path" presetSubtype="0" accel="50000" decel="50000" fill="hold" nodeType="withEffect">
                                  <p:stCondLst>
                                    <p:cond delay="1560"/>
                                  </p:stCondLst>
                                  <p:childTnLst>
                                    <p:animMotion origin="layout" path="M 0 0.046296295 L 0 0 E" pathEditMode="relative" ptsTypes="">
                                      <p:cBhvr>
                                        <p:cTn id="119" dur="1000" fill="hold"/>
                                        <p:tgtEl>
                                          <p:spTgt spid="427"/>
                                        </p:tgtEl>
                                        <p:attrNameLst>
                                          <p:attrName>ppt_x</p:attrName>
                                          <p:attrName>ppt_y</p:attrName>
                                        </p:attrNameLst>
                                      </p:cBhvr>
                                    </p:animMotion>
                                  </p:childTnLst>
                                </p:cTn>
                              </p:par>
                              <p:par>
                                <p:cTn id="120" presetID="10" presetClass="entr" presetSubtype="0" accel="50000" decel="50000" fill="hold" nodeType="withEffect">
                                  <p:stCondLst>
                                    <p:cond delay="1560"/>
                                  </p:stCondLst>
                                  <p:childTnLst>
                                    <p:set>
                                      <p:cBhvr>
                                        <p:cTn id="121" dur="1" fill="hold">
                                          <p:stCondLst>
                                            <p:cond delay="0"/>
                                          </p:stCondLst>
                                        </p:cTn>
                                        <p:tgtEl>
                                          <p:spTgt spid="429"/>
                                        </p:tgtEl>
                                        <p:attrNameLst>
                                          <p:attrName>style.visibility</p:attrName>
                                        </p:attrNameLst>
                                      </p:cBhvr>
                                      <p:to>
                                        <p:strVal val="visible"/>
                                      </p:to>
                                    </p:set>
                                    <p:animEffect transition="in" filter="fade">
                                      <p:cBhvr>
                                        <p:cTn id="122" dur="1000"/>
                                        <p:tgtEl>
                                          <p:spTgt spid="429"/>
                                        </p:tgtEl>
                                      </p:cBhvr>
                                    </p:animEffect>
                                  </p:childTnLst>
                                </p:cTn>
                              </p:par>
                              <p:par>
                                <p:cTn id="123" presetID="64" presetClass="path" presetSubtype="0" accel="50000" decel="50000" fill="hold" nodeType="withEffect">
                                  <p:stCondLst>
                                    <p:cond delay="1560"/>
                                  </p:stCondLst>
                                  <p:childTnLst>
                                    <p:animMotion origin="layout" path="M 0 0.046293978 L 0 -2.3170753E-06 E" pathEditMode="relative" ptsTypes="">
                                      <p:cBhvr>
                                        <p:cTn id="124" dur="1000" fill="hold"/>
                                        <p:tgtEl>
                                          <p:spTgt spid="429"/>
                                        </p:tgtEl>
                                        <p:attrNameLst>
                                          <p:attrName>ppt_x</p:attrName>
                                          <p:attrName>ppt_y</p:attrName>
                                        </p:attrNameLst>
                                      </p:cBhvr>
                                    </p:animMotion>
                                  </p:childTnLst>
                                </p:cTn>
                              </p:par>
                              <p:par>
                                <p:cTn id="125" presetID="10" presetClass="entr" presetSubtype="0" accel="50000" decel="50000" fill="hold" nodeType="withEffect">
                                  <p:stCondLst>
                                    <p:cond delay="1700"/>
                                  </p:stCondLst>
                                  <p:childTnLst>
                                    <p:set>
                                      <p:cBhvr>
                                        <p:cTn id="126" dur="1" fill="hold">
                                          <p:stCondLst>
                                            <p:cond delay="0"/>
                                          </p:stCondLst>
                                        </p:cTn>
                                        <p:tgtEl>
                                          <p:spTgt spid="431"/>
                                        </p:tgtEl>
                                        <p:attrNameLst>
                                          <p:attrName>style.visibility</p:attrName>
                                        </p:attrNameLst>
                                      </p:cBhvr>
                                      <p:to>
                                        <p:strVal val="visible"/>
                                      </p:to>
                                    </p:set>
                                    <p:animEffect transition="in" filter="fade">
                                      <p:cBhvr>
                                        <p:cTn id="127" dur="1000"/>
                                        <p:tgtEl>
                                          <p:spTgt spid="431"/>
                                        </p:tgtEl>
                                      </p:cBhvr>
                                    </p:animEffect>
                                  </p:childTnLst>
                                </p:cTn>
                              </p:par>
                              <p:par>
                                <p:cTn id="128" presetID="64" presetClass="path" presetSubtype="0" accel="50000" decel="50000" fill="hold" nodeType="withEffect">
                                  <p:stCondLst>
                                    <p:cond delay="1700"/>
                                  </p:stCondLst>
                                  <p:childTnLst>
                                    <p:animMotion origin="layout" path="M 0 0.046293978 L 0 -2.3170753E-06 E" pathEditMode="relative" ptsTypes="">
                                      <p:cBhvr>
                                        <p:cTn id="129" dur="1000" fill="hold"/>
                                        <p:tgtEl>
                                          <p:spTgt spid="431"/>
                                        </p:tgtEl>
                                        <p:attrNameLst>
                                          <p:attrName>ppt_x</p:attrName>
                                          <p:attrName>ppt_y</p:attrName>
                                        </p:attrNameLst>
                                      </p:cBhvr>
                                    </p:animMotion>
                                  </p:childTnLst>
                                </p:cTn>
                              </p:par>
                              <p:par>
                                <p:cTn id="130" presetID="10" presetClass="entr" presetSubtype="0" accel="50000" decel="50000" fill="hold" nodeType="withEffect">
                                  <p:stCondLst>
                                    <p:cond delay="1700"/>
                                  </p:stCondLst>
                                  <p:childTnLst>
                                    <p:set>
                                      <p:cBhvr>
                                        <p:cTn id="131" dur="1" fill="hold">
                                          <p:stCondLst>
                                            <p:cond delay="0"/>
                                          </p:stCondLst>
                                        </p:cTn>
                                        <p:tgtEl>
                                          <p:spTgt spid="433"/>
                                        </p:tgtEl>
                                        <p:attrNameLst>
                                          <p:attrName>style.visibility</p:attrName>
                                        </p:attrNameLst>
                                      </p:cBhvr>
                                      <p:to>
                                        <p:strVal val="visible"/>
                                      </p:to>
                                    </p:set>
                                    <p:animEffect transition="in" filter="fade">
                                      <p:cBhvr>
                                        <p:cTn id="132" dur="1000"/>
                                        <p:tgtEl>
                                          <p:spTgt spid="433"/>
                                        </p:tgtEl>
                                      </p:cBhvr>
                                    </p:animEffect>
                                  </p:childTnLst>
                                </p:cTn>
                              </p:par>
                              <p:par>
                                <p:cTn id="133" presetID="64" presetClass="path" presetSubtype="0" accel="50000" decel="50000" fill="hold" nodeType="withEffect">
                                  <p:stCondLst>
                                    <p:cond delay="1700"/>
                                  </p:stCondLst>
                                  <p:childTnLst>
                                    <p:animMotion origin="layout" path="M 1.6212464E-06 0.046300367 L 1.6212464E-06 4.0690106E-06 E" pathEditMode="relative" ptsTypes="">
                                      <p:cBhvr>
                                        <p:cTn id="134" dur="1000" fill="hold"/>
                                        <p:tgtEl>
                                          <p:spTgt spid="433"/>
                                        </p:tgtEl>
                                        <p:attrNameLst>
                                          <p:attrName>ppt_x</p:attrName>
                                          <p:attrName>ppt_y</p:attrName>
                                        </p:attrNameLst>
                                      </p:cBhvr>
                                    </p:animMotion>
                                  </p:childTnLst>
                                </p:cTn>
                              </p:par>
                              <p:par>
                                <p:cTn id="135" presetID="10" presetClass="entr" presetSubtype="0" accel="50000" decel="50000" fill="hold" nodeType="withEffect">
                                  <p:stCondLst>
                                    <p:cond delay="1700"/>
                                  </p:stCondLst>
                                  <p:childTnLst>
                                    <p:set>
                                      <p:cBhvr>
                                        <p:cTn id="136" dur="1" fill="hold">
                                          <p:stCondLst>
                                            <p:cond delay="0"/>
                                          </p:stCondLst>
                                        </p:cTn>
                                        <p:tgtEl>
                                          <p:spTgt spid="435"/>
                                        </p:tgtEl>
                                        <p:attrNameLst>
                                          <p:attrName>style.visibility</p:attrName>
                                        </p:attrNameLst>
                                      </p:cBhvr>
                                      <p:to>
                                        <p:strVal val="visible"/>
                                      </p:to>
                                    </p:set>
                                    <p:animEffect transition="in" filter="fade">
                                      <p:cBhvr>
                                        <p:cTn id="137" dur="1000"/>
                                        <p:tgtEl>
                                          <p:spTgt spid="435"/>
                                        </p:tgtEl>
                                      </p:cBhvr>
                                    </p:animEffect>
                                  </p:childTnLst>
                                </p:cTn>
                              </p:par>
                              <p:par>
                                <p:cTn id="138" presetID="64" presetClass="path" presetSubtype="0" accel="50000" decel="50000" fill="hold" nodeType="withEffect">
                                  <p:stCondLst>
                                    <p:cond delay="1700"/>
                                  </p:stCondLst>
                                  <p:childTnLst>
                                    <p:animMotion origin="layout" path="M 0 0.04629166 L 0 -4.6341506E-06 E" pathEditMode="relative" ptsTypes="">
                                      <p:cBhvr>
                                        <p:cTn id="139" dur="1000" fill="hold"/>
                                        <p:tgtEl>
                                          <p:spTgt spid="435"/>
                                        </p:tgtEl>
                                        <p:attrNameLst>
                                          <p:attrName>ppt_x</p:attrName>
                                          <p:attrName>ppt_y</p:attrName>
                                        </p:attrNameLst>
                                      </p:cBhvr>
                                    </p:animMotion>
                                  </p:childTnLst>
                                </p:cTn>
                              </p:par>
                              <p:par>
                                <p:cTn id="140" presetID="10" presetClass="entr" presetSubtype="0" accel="50000" decel="50000" fill="hold" nodeType="withEffect">
                                  <p:stCondLst>
                                    <p:cond delay="1700"/>
                                  </p:stCondLst>
                                  <p:childTnLst>
                                    <p:set>
                                      <p:cBhvr>
                                        <p:cTn id="141" dur="1" fill="hold">
                                          <p:stCondLst>
                                            <p:cond delay="0"/>
                                          </p:stCondLst>
                                        </p:cTn>
                                        <p:tgtEl>
                                          <p:spTgt spid="437"/>
                                        </p:tgtEl>
                                        <p:attrNameLst>
                                          <p:attrName>style.visibility</p:attrName>
                                        </p:attrNameLst>
                                      </p:cBhvr>
                                      <p:to>
                                        <p:strVal val="visible"/>
                                      </p:to>
                                    </p:set>
                                    <p:animEffect transition="in" filter="fade">
                                      <p:cBhvr>
                                        <p:cTn id="142" dur="1000"/>
                                        <p:tgtEl>
                                          <p:spTgt spid="437"/>
                                        </p:tgtEl>
                                      </p:cBhvr>
                                    </p:animEffect>
                                  </p:childTnLst>
                                </p:cTn>
                              </p:par>
                              <p:par>
                                <p:cTn id="143" presetID="64" presetClass="path" presetSubtype="0" accel="50000" decel="50000" fill="hold" nodeType="withEffect">
                                  <p:stCondLst>
                                    <p:cond delay="1700"/>
                                  </p:stCondLst>
                                  <p:childTnLst>
                                    <p:animMotion origin="layout" path="M 0 0.046298612 L 0 2.3170753E-06 E" pathEditMode="relative" ptsTypes="">
                                      <p:cBhvr>
                                        <p:cTn id="144" dur="1000" fill="hold"/>
                                        <p:tgtEl>
                                          <p:spTgt spid="437"/>
                                        </p:tgtEl>
                                        <p:attrNameLst>
                                          <p:attrName>ppt_x</p:attrName>
                                          <p:attrName>ppt_y</p:attrName>
                                        </p:attrNameLst>
                                      </p:cBhvr>
                                    </p:animMotion>
                                  </p:childTnLst>
                                </p:cTn>
                              </p:par>
                              <p:par>
                                <p:cTn id="145" presetID="10" presetClass="entr" presetSubtype="0" accel="50000" decel="50000" fill="hold" nodeType="withEffect">
                                  <p:stCondLst>
                                    <p:cond delay="1840"/>
                                  </p:stCondLst>
                                  <p:childTnLst>
                                    <p:set>
                                      <p:cBhvr>
                                        <p:cTn id="146" dur="1" fill="hold">
                                          <p:stCondLst>
                                            <p:cond delay="0"/>
                                          </p:stCondLst>
                                        </p:cTn>
                                        <p:tgtEl>
                                          <p:spTgt spid="439"/>
                                        </p:tgtEl>
                                        <p:attrNameLst>
                                          <p:attrName>style.visibility</p:attrName>
                                        </p:attrNameLst>
                                      </p:cBhvr>
                                      <p:to>
                                        <p:strVal val="visible"/>
                                      </p:to>
                                    </p:set>
                                    <p:animEffect transition="in" filter="fade">
                                      <p:cBhvr>
                                        <p:cTn id="147" dur="1000"/>
                                        <p:tgtEl>
                                          <p:spTgt spid="439"/>
                                        </p:tgtEl>
                                      </p:cBhvr>
                                    </p:animEffect>
                                  </p:childTnLst>
                                </p:cTn>
                              </p:par>
                              <p:par>
                                <p:cTn id="148" presetID="64" presetClass="path" presetSubtype="0" accel="50000" decel="50000" fill="hold" nodeType="withEffect">
                                  <p:stCondLst>
                                    <p:cond delay="1840"/>
                                  </p:stCondLst>
                                  <p:childTnLst>
                                    <p:animMotion origin="layout" path="M 0 0.046298612 L 0 2.3170753E-06 E" pathEditMode="relative" ptsTypes="">
                                      <p:cBhvr>
                                        <p:cTn id="149" dur="1000" fill="hold"/>
                                        <p:tgtEl>
                                          <p:spTgt spid="439"/>
                                        </p:tgtEl>
                                        <p:attrNameLst>
                                          <p:attrName>ppt_x</p:attrName>
                                          <p:attrName>ppt_y</p:attrName>
                                        </p:attrNameLst>
                                      </p:cBhvr>
                                    </p:animMotion>
                                  </p:childTnLst>
                                </p:cTn>
                              </p:par>
                              <p:par>
                                <p:cTn id="150" presetID="10" presetClass="entr" presetSubtype="0" accel="50000" decel="50000" fill="hold" nodeType="withEffect">
                                  <p:stCondLst>
                                    <p:cond delay="1840"/>
                                  </p:stCondLst>
                                  <p:childTnLst>
                                    <p:set>
                                      <p:cBhvr>
                                        <p:cTn id="151" dur="1" fill="hold">
                                          <p:stCondLst>
                                            <p:cond delay="0"/>
                                          </p:stCondLst>
                                        </p:cTn>
                                        <p:tgtEl>
                                          <p:spTgt spid="441"/>
                                        </p:tgtEl>
                                        <p:attrNameLst>
                                          <p:attrName>style.visibility</p:attrName>
                                        </p:attrNameLst>
                                      </p:cBhvr>
                                      <p:to>
                                        <p:strVal val="visible"/>
                                      </p:to>
                                    </p:set>
                                    <p:animEffect transition="in" filter="fade">
                                      <p:cBhvr>
                                        <p:cTn id="152" dur="1000"/>
                                        <p:tgtEl>
                                          <p:spTgt spid="441"/>
                                        </p:tgtEl>
                                      </p:cBhvr>
                                    </p:animEffect>
                                  </p:childTnLst>
                                </p:cTn>
                              </p:par>
                              <p:par>
                                <p:cTn id="153" presetID="64" presetClass="path" presetSubtype="0" accel="50000" decel="50000" fill="hold" nodeType="withEffect">
                                  <p:stCondLst>
                                    <p:cond delay="1840"/>
                                  </p:stCondLst>
                                  <p:childTnLst>
                                    <p:animMotion origin="layout" path="M 1.6212464E-06 0.046295732 L 1.6212464E-06 -5.6514034E-07 E" pathEditMode="relative" ptsTypes="">
                                      <p:cBhvr>
                                        <p:cTn id="154" dur="1000" fill="hold"/>
                                        <p:tgtEl>
                                          <p:spTgt spid="441"/>
                                        </p:tgtEl>
                                        <p:attrNameLst>
                                          <p:attrName>ppt_x</p:attrName>
                                          <p:attrName>ppt_y</p:attrName>
                                        </p:attrNameLst>
                                      </p:cBhvr>
                                    </p:animMotion>
                                  </p:childTnLst>
                                </p:cTn>
                              </p:par>
                              <p:par>
                                <p:cTn id="155" presetID="10" presetClass="entr" presetSubtype="0" accel="50000" decel="50000" fill="hold" nodeType="withEffect">
                                  <p:stCondLst>
                                    <p:cond delay="1840"/>
                                  </p:stCondLst>
                                  <p:childTnLst>
                                    <p:set>
                                      <p:cBhvr>
                                        <p:cTn id="156" dur="1" fill="hold">
                                          <p:stCondLst>
                                            <p:cond delay="0"/>
                                          </p:stCondLst>
                                        </p:cTn>
                                        <p:tgtEl>
                                          <p:spTgt spid="443"/>
                                        </p:tgtEl>
                                        <p:attrNameLst>
                                          <p:attrName>style.visibility</p:attrName>
                                        </p:attrNameLst>
                                      </p:cBhvr>
                                      <p:to>
                                        <p:strVal val="visible"/>
                                      </p:to>
                                    </p:set>
                                    <p:animEffect transition="in" filter="fade">
                                      <p:cBhvr>
                                        <p:cTn id="157" dur="1000"/>
                                        <p:tgtEl>
                                          <p:spTgt spid="443"/>
                                        </p:tgtEl>
                                      </p:cBhvr>
                                    </p:animEffect>
                                  </p:childTnLst>
                                </p:cTn>
                              </p:par>
                              <p:par>
                                <p:cTn id="158" presetID="64" presetClass="path" presetSubtype="0" accel="50000" decel="50000" fill="hold" nodeType="withEffect">
                                  <p:stCondLst>
                                    <p:cond delay="1840"/>
                                  </p:stCondLst>
                                  <p:childTnLst>
                                    <p:animMotion origin="layout" path="M 0 0.046296295 L 0 0 E" pathEditMode="relative" ptsTypes="">
                                      <p:cBhvr>
                                        <p:cTn id="159" dur="1000" fill="hold"/>
                                        <p:tgtEl>
                                          <p:spTgt spid="443"/>
                                        </p:tgtEl>
                                        <p:attrNameLst>
                                          <p:attrName>ppt_x</p:attrName>
                                          <p:attrName>ppt_y</p:attrName>
                                        </p:attrNameLst>
                                      </p:cBhvr>
                                    </p:animMotion>
                                  </p:childTnLst>
                                </p:cTn>
                              </p:par>
                              <p:par>
                                <p:cTn id="160" presetID="10" presetClass="entr" presetSubtype="0" accel="50000" decel="50000" fill="hold" nodeType="withEffect">
                                  <p:stCondLst>
                                    <p:cond delay="1840"/>
                                  </p:stCondLst>
                                  <p:childTnLst>
                                    <p:set>
                                      <p:cBhvr>
                                        <p:cTn id="161" dur="1" fill="hold">
                                          <p:stCondLst>
                                            <p:cond delay="0"/>
                                          </p:stCondLst>
                                        </p:cTn>
                                        <p:tgtEl>
                                          <p:spTgt spid="445"/>
                                        </p:tgtEl>
                                        <p:attrNameLst>
                                          <p:attrName>style.visibility</p:attrName>
                                        </p:attrNameLst>
                                      </p:cBhvr>
                                      <p:to>
                                        <p:strVal val="visible"/>
                                      </p:to>
                                    </p:set>
                                    <p:animEffect transition="in" filter="fade">
                                      <p:cBhvr>
                                        <p:cTn id="162" dur="1000"/>
                                        <p:tgtEl>
                                          <p:spTgt spid="445"/>
                                        </p:tgtEl>
                                      </p:cBhvr>
                                    </p:animEffect>
                                  </p:childTnLst>
                                </p:cTn>
                              </p:par>
                              <p:par>
                                <p:cTn id="163" presetID="64" presetClass="path" presetSubtype="0" accel="50000" decel="50000" fill="hold" nodeType="withEffect">
                                  <p:stCondLst>
                                    <p:cond delay="1840"/>
                                  </p:stCondLst>
                                  <p:childTnLst>
                                    <p:animMotion origin="layout" path="M 0 0.046293978 L 0 -2.3170753E-06 E" pathEditMode="relative" ptsTypes="">
                                      <p:cBhvr>
                                        <p:cTn id="164" dur="1000" fill="hold"/>
                                        <p:tgtEl>
                                          <p:spTgt spid="445"/>
                                        </p:tgtEl>
                                        <p:attrNameLst>
                                          <p:attrName>ppt_x</p:attrName>
                                          <p:attrName>ppt_y</p:attrName>
                                        </p:attrNameLst>
                                      </p:cBhvr>
                                    </p:animMotion>
                                  </p:childTnLst>
                                </p:cTn>
                              </p:par>
                              <p:par>
                                <p:cTn id="165" presetID="10" presetClass="entr" presetSubtype="0" accel="50000" decel="50000" fill="hold" nodeType="withEffect">
                                  <p:stCondLst>
                                    <p:cond delay="300"/>
                                  </p:stCondLst>
                                  <p:childTnLst>
                                    <p:set>
                                      <p:cBhvr>
                                        <p:cTn id="166" dur="1" fill="hold">
                                          <p:stCondLst>
                                            <p:cond delay="0"/>
                                          </p:stCondLst>
                                        </p:cTn>
                                        <p:tgtEl>
                                          <p:spTgt spid="447"/>
                                        </p:tgtEl>
                                        <p:attrNameLst>
                                          <p:attrName>style.visibility</p:attrName>
                                        </p:attrNameLst>
                                      </p:cBhvr>
                                      <p:to>
                                        <p:strVal val="visible"/>
                                      </p:to>
                                    </p:set>
                                    <p:animEffect transition="in" filter="fade">
                                      <p:cBhvr>
                                        <p:cTn id="167" dur="600"/>
                                        <p:tgtEl>
                                          <p:spTgt spid="447"/>
                                        </p:tgtEl>
                                      </p:cBhvr>
                                    </p:animEffect>
                                  </p:childTnLst>
                                </p:cTn>
                              </p:par>
                              <p:par>
                                <p:cTn id="168" presetID="64" presetClass="path" presetSubtype="0" accel="50000" decel="50000" fill="hold" nodeType="withEffect">
                                  <p:stCondLst>
                                    <p:cond delay="300"/>
                                  </p:stCondLst>
                                  <p:childTnLst>
                                    <p:animMotion origin="layout" path="M 0 0.04629225 L 0 -4.0478176E-06 E" pathEditMode="relative" ptsTypes="">
                                      <p:cBhvr>
                                        <p:cTn id="169" dur="600" fill="hold"/>
                                        <p:tgtEl>
                                          <p:spTgt spid="447"/>
                                        </p:tgtEl>
                                        <p:attrNameLst>
                                          <p:attrName>ppt_x</p:attrName>
                                          <p:attrName>ppt_y</p:attrName>
                                        </p:attrNameLst>
                                      </p:cBhvr>
                                    </p:animMotion>
                                  </p:childTnLst>
                                </p:cTn>
                              </p:par>
                              <p:par>
                                <p:cTn id="170" presetID="10" presetClass="entr" presetSubtype="0" accel="50000" decel="50000" fill="hold" nodeType="withEffect">
                                  <p:stCondLst>
                                    <p:cond delay="100"/>
                                  </p:stCondLst>
                                  <p:childTnLst>
                                    <p:set>
                                      <p:cBhvr>
                                        <p:cTn id="171" dur="1" fill="hold">
                                          <p:stCondLst>
                                            <p:cond delay="0"/>
                                          </p:stCondLst>
                                        </p:cTn>
                                        <p:tgtEl>
                                          <p:spTgt spid="449"/>
                                        </p:tgtEl>
                                        <p:attrNameLst>
                                          <p:attrName>style.visibility</p:attrName>
                                        </p:attrNameLst>
                                      </p:cBhvr>
                                      <p:to>
                                        <p:strVal val="visible"/>
                                      </p:to>
                                    </p:set>
                                    <p:animEffect transition="in" filter="fade">
                                      <p:cBhvr>
                                        <p:cTn id="172" dur="600"/>
                                        <p:tgtEl>
                                          <p:spTgt spid="449"/>
                                        </p:tgtEl>
                                      </p:cBhvr>
                                    </p:animEffect>
                                  </p:childTnLst>
                                </p:cTn>
                              </p:par>
                              <p:par>
                                <p:cTn id="173" presetID="64" presetClass="path" presetSubtype="0" accel="50000" decel="50000" fill="hold" nodeType="withEffect">
                                  <p:stCondLst>
                                    <p:cond delay="100"/>
                                  </p:stCondLst>
                                  <p:childTnLst>
                                    <p:animMotion origin="layout" path="M 0 0.046296295 L 0 0 E" pathEditMode="relative" ptsTypes="">
                                      <p:cBhvr>
                                        <p:cTn id="174" dur="600" fill="hold"/>
                                        <p:tgtEl>
                                          <p:spTgt spid="449"/>
                                        </p:tgtEl>
                                        <p:attrNameLst>
                                          <p:attrName>ppt_x</p:attrName>
                                          <p:attrName>ppt_y</p:attrName>
                                        </p:attrNameLst>
                                      </p:cBhvr>
                                    </p:animMotion>
                                  </p:childTnLst>
                                </p:cTn>
                              </p:par>
                              <p:par>
                                <p:cTn id="175" presetID="10" presetClass="entr" presetSubtype="0" accel="50000" decel="50000" fill="hold" nodeType="withEffect">
                                  <p:stCondLst>
                                    <p:cond delay="500"/>
                                  </p:stCondLst>
                                  <p:childTnLst>
                                    <p:set>
                                      <p:cBhvr>
                                        <p:cTn id="176" dur="1" fill="hold">
                                          <p:stCondLst>
                                            <p:cond delay="0"/>
                                          </p:stCondLst>
                                        </p:cTn>
                                        <p:tgtEl>
                                          <p:spTgt spid="451"/>
                                        </p:tgtEl>
                                        <p:attrNameLst>
                                          <p:attrName>style.visibility</p:attrName>
                                        </p:attrNameLst>
                                      </p:cBhvr>
                                      <p:to>
                                        <p:strVal val="visible"/>
                                      </p:to>
                                    </p:set>
                                    <p:animEffect transition="in" filter="fade">
                                      <p:cBhvr>
                                        <p:cTn id="177" dur="600"/>
                                        <p:tgtEl>
                                          <p:spTgt spid="451"/>
                                        </p:tgtEl>
                                      </p:cBhvr>
                                    </p:animEffect>
                                  </p:childTnLst>
                                </p:cTn>
                              </p:par>
                              <p:par>
                                <p:cTn id="178" presetID="64" presetClass="path" presetSubtype="0" accel="50000" decel="50000" fill="hold" nodeType="withEffect">
                                  <p:stCondLst>
                                    <p:cond delay="500"/>
                                  </p:stCondLst>
                                  <p:childTnLst>
                                    <p:animMotion origin="layout" path="M 0 0.046296295 L 0 0 E" pathEditMode="relative" ptsTypes="">
                                      <p:cBhvr>
                                        <p:cTn id="179" dur="600" fill="hold"/>
                                        <p:tgtEl>
                                          <p:spTgt spid="451"/>
                                        </p:tgtEl>
                                        <p:attrNameLst>
                                          <p:attrName>ppt_x</p:attrName>
                                          <p:attrName>ppt_y</p:attrName>
                                        </p:attrNameLst>
                                      </p:cBhvr>
                                    </p:animMotion>
                                  </p:childTnLst>
                                </p:cTn>
                              </p:par>
                              <p:par>
                                <p:cTn id="180" presetID="10" presetClass="entr" presetSubtype="0" accel="50000" decel="50000" fill="hold" nodeType="withEffect">
                                  <p:stCondLst>
                                    <p:cond delay="1840"/>
                                  </p:stCondLst>
                                  <p:childTnLst>
                                    <p:set>
                                      <p:cBhvr>
                                        <p:cTn id="181" dur="1" fill="hold">
                                          <p:stCondLst>
                                            <p:cond delay="0"/>
                                          </p:stCondLst>
                                        </p:cTn>
                                        <p:tgtEl>
                                          <p:spTgt spid="38"/>
                                        </p:tgtEl>
                                        <p:attrNameLst>
                                          <p:attrName>style.visibility</p:attrName>
                                        </p:attrNameLst>
                                      </p:cBhvr>
                                      <p:to>
                                        <p:strVal val="visible"/>
                                      </p:to>
                                    </p:set>
                                    <p:animEffect transition="in" filter="fade">
                                      <p:cBhvr>
                                        <p:cTn id="182" dur="1000"/>
                                        <p:tgtEl>
                                          <p:spTgt spid="38"/>
                                        </p:tgtEl>
                                      </p:cBhvr>
                                    </p:animEffect>
                                  </p:childTnLst>
                                </p:cTn>
                              </p:par>
                              <p:par>
                                <p:cTn id="183" presetID="64" presetClass="path" presetSubtype="0" accel="50000" decel="50000" fill="hold" nodeType="withEffect">
                                  <p:stCondLst>
                                    <p:cond delay="1840"/>
                                  </p:stCondLst>
                                  <p:childTnLst>
                                    <p:animMotion origin="layout" path="M 1.6212464E-06 0.046295732 L 1.6212464E-06 -5.6514034E-07 E" pathEditMode="relative" ptsTypes="">
                                      <p:cBhvr>
                                        <p:cTn id="184" dur="1000" fill="hold"/>
                                        <p:tgtEl>
                                          <p:spTgt spid="38"/>
                                        </p:tgtEl>
                                        <p:attrNameLst>
                                          <p:attrName>ppt_x</p:attrName>
                                          <p:attrName>ppt_y</p:attrName>
                                        </p:attrNameLst>
                                      </p:cBhvr>
                                    </p:animMotion>
                                  </p:childTnLst>
                                </p:cTn>
                              </p:par>
                              <p:par>
                                <p:cTn id="185" presetID="10" presetClass="entr" presetSubtype="0" accel="50000" decel="50000" fill="hold" nodeType="withEffect">
                                  <p:stCondLst>
                                    <p:cond delay="1840"/>
                                  </p:stCondLst>
                                  <p:childTnLst>
                                    <p:set>
                                      <p:cBhvr>
                                        <p:cTn id="186" dur="1" fill="hold">
                                          <p:stCondLst>
                                            <p:cond delay="0"/>
                                          </p:stCondLst>
                                        </p:cTn>
                                        <p:tgtEl>
                                          <p:spTgt spid="39"/>
                                        </p:tgtEl>
                                        <p:attrNameLst>
                                          <p:attrName>style.visibility</p:attrName>
                                        </p:attrNameLst>
                                      </p:cBhvr>
                                      <p:to>
                                        <p:strVal val="visible"/>
                                      </p:to>
                                    </p:set>
                                    <p:animEffect transition="in" filter="fade">
                                      <p:cBhvr>
                                        <p:cTn id="187" dur="1000"/>
                                        <p:tgtEl>
                                          <p:spTgt spid="39"/>
                                        </p:tgtEl>
                                      </p:cBhvr>
                                    </p:animEffect>
                                  </p:childTnLst>
                                </p:cTn>
                              </p:par>
                              <p:par>
                                <p:cTn id="188" presetID="64" presetClass="path" presetSubtype="0" accel="50000" decel="50000" fill="hold" nodeType="withEffect">
                                  <p:stCondLst>
                                    <p:cond delay="1840"/>
                                  </p:stCondLst>
                                  <p:childTnLst>
                                    <p:animMotion origin="layout" path="M 0 0.046298612 L 0 2.3170753E-06 E" pathEditMode="relative" ptsTypes="">
                                      <p:cBhvr>
                                        <p:cTn id="189" dur="1000" fill="hold"/>
                                        <p:tgtEl>
                                          <p:spTgt spid="39"/>
                                        </p:tgtEl>
                                        <p:attrNameLst>
                                          <p:attrName>ppt_x</p:attrName>
                                          <p:attrName>ppt_y</p:attrName>
                                        </p:attrNameLst>
                                      </p:cBhvr>
                                    </p:animMotion>
                                  </p:childTnLst>
                                </p:cTn>
                              </p:par>
                              <p:par>
                                <p:cTn id="190" presetID="10" presetClass="entr" presetSubtype="0" accel="50000" decel="50000" fill="hold" nodeType="withEffect">
                                  <p:stCondLst>
                                    <p:cond delay="1840"/>
                                  </p:stCondLst>
                                  <p:childTnLst>
                                    <p:set>
                                      <p:cBhvr>
                                        <p:cTn id="191" dur="1" fill="hold">
                                          <p:stCondLst>
                                            <p:cond delay="0"/>
                                          </p:stCondLst>
                                        </p:cTn>
                                        <p:tgtEl>
                                          <p:spTgt spid="40"/>
                                        </p:tgtEl>
                                        <p:attrNameLst>
                                          <p:attrName>style.visibility</p:attrName>
                                        </p:attrNameLst>
                                      </p:cBhvr>
                                      <p:to>
                                        <p:strVal val="visible"/>
                                      </p:to>
                                    </p:set>
                                    <p:animEffect transition="in" filter="fade">
                                      <p:cBhvr>
                                        <p:cTn id="192" dur="1000"/>
                                        <p:tgtEl>
                                          <p:spTgt spid="40"/>
                                        </p:tgtEl>
                                      </p:cBhvr>
                                    </p:animEffect>
                                  </p:childTnLst>
                                </p:cTn>
                              </p:par>
                              <p:par>
                                <p:cTn id="193" presetID="64" presetClass="path" presetSubtype="0" accel="50000" decel="50000" fill="hold" nodeType="withEffect">
                                  <p:stCondLst>
                                    <p:cond delay="1840"/>
                                  </p:stCondLst>
                                  <p:childTnLst>
                                    <p:animMotion origin="layout" path="M 1.6212464E-06 0.046295732 L 1.6212464E-06 -5.6514034E-07 E" pathEditMode="relative" ptsTypes="">
                                      <p:cBhvr>
                                        <p:cTn id="194" dur="1000" fill="hold"/>
                                        <p:tgtEl>
                                          <p:spTgt spid="40"/>
                                        </p:tgtEl>
                                        <p:attrNameLst>
                                          <p:attrName>ppt_x</p:attrName>
                                          <p:attrName>ppt_y</p:attrName>
                                        </p:attrNameLst>
                                      </p:cBhvr>
                                    </p:animMotion>
                                  </p:childTnLst>
                                </p:cTn>
                              </p:par>
                              <p:par>
                                <p:cTn id="195" presetID="10" presetClass="entr" presetSubtype="0" accel="50000" decel="50000" fill="hold" nodeType="withEffect">
                                  <p:stCondLst>
                                    <p:cond delay="1840"/>
                                  </p:stCondLst>
                                  <p:childTnLst>
                                    <p:set>
                                      <p:cBhvr>
                                        <p:cTn id="196" dur="1" fill="hold">
                                          <p:stCondLst>
                                            <p:cond delay="0"/>
                                          </p:stCondLst>
                                        </p:cTn>
                                        <p:tgtEl>
                                          <p:spTgt spid="41"/>
                                        </p:tgtEl>
                                        <p:attrNameLst>
                                          <p:attrName>style.visibility</p:attrName>
                                        </p:attrNameLst>
                                      </p:cBhvr>
                                      <p:to>
                                        <p:strVal val="visible"/>
                                      </p:to>
                                    </p:set>
                                    <p:animEffect transition="in" filter="fade">
                                      <p:cBhvr>
                                        <p:cTn id="197" dur="1000"/>
                                        <p:tgtEl>
                                          <p:spTgt spid="41"/>
                                        </p:tgtEl>
                                      </p:cBhvr>
                                    </p:animEffect>
                                  </p:childTnLst>
                                </p:cTn>
                              </p:par>
                              <p:par>
                                <p:cTn id="198" presetID="64" presetClass="path" presetSubtype="0" accel="50000" decel="50000" fill="hold" nodeType="withEffect">
                                  <p:stCondLst>
                                    <p:cond delay="1840"/>
                                  </p:stCondLst>
                                  <p:childTnLst>
                                    <p:animMotion origin="layout" path="M 1.6212464E-06 0.046295732 L 1.6212464E-06 -5.6514034E-07 E" pathEditMode="relative" ptsTypes="">
                                      <p:cBhvr>
                                        <p:cTn id="199" dur="1000" fill="hold"/>
                                        <p:tgtEl>
                                          <p:spTgt spid="41"/>
                                        </p:tgtEl>
                                        <p:attrNameLst>
                                          <p:attrName>ppt_x</p:attrName>
                                          <p:attrName>ppt_y</p:attrName>
                                        </p:attrNameLst>
                                      </p:cBhvr>
                                    </p:animMotion>
                                  </p:childTnLst>
                                </p:cTn>
                              </p:par>
                              <p:par>
                                <p:cTn id="200" presetID="10" presetClass="entr" presetSubtype="0" accel="50000" decel="50000" fill="hold" nodeType="withEffect">
                                  <p:stCondLst>
                                    <p:cond delay="1840"/>
                                  </p:stCondLst>
                                  <p:childTnLst>
                                    <p:set>
                                      <p:cBhvr>
                                        <p:cTn id="201" dur="1" fill="hold">
                                          <p:stCondLst>
                                            <p:cond delay="0"/>
                                          </p:stCondLst>
                                        </p:cTn>
                                        <p:tgtEl>
                                          <p:spTgt spid="42"/>
                                        </p:tgtEl>
                                        <p:attrNameLst>
                                          <p:attrName>style.visibility</p:attrName>
                                        </p:attrNameLst>
                                      </p:cBhvr>
                                      <p:to>
                                        <p:strVal val="visible"/>
                                      </p:to>
                                    </p:set>
                                    <p:animEffect transition="in" filter="fade">
                                      <p:cBhvr>
                                        <p:cTn id="202" dur="1000"/>
                                        <p:tgtEl>
                                          <p:spTgt spid="42"/>
                                        </p:tgtEl>
                                      </p:cBhvr>
                                    </p:animEffect>
                                  </p:childTnLst>
                                </p:cTn>
                              </p:par>
                              <p:par>
                                <p:cTn id="203" presetID="64" presetClass="path" presetSubtype="0" accel="50000" decel="50000" fill="hold" nodeType="withEffect">
                                  <p:stCondLst>
                                    <p:cond delay="1840"/>
                                  </p:stCondLst>
                                  <p:childTnLst>
                                    <p:animMotion origin="layout" path="M 0 0.046296295 L 0 0 E" pathEditMode="relative" ptsTypes="">
                                      <p:cBhvr>
                                        <p:cTn id="204" dur="1000" fill="hold"/>
                                        <p:tgtEl>
                                          <p:spTgt spid="42"/>
                                        </p:tgtEl>
                                        <p:attrNameLst>
                                          <p:attrName>ppt_x</p:attrName>
                                          <p:attrName>ppt_y</p:attrName>
                                        </p:attrNameLst>
                                      </p:cBhvr>
                                    </p:animMotion>
                                  </p:childTnLst>
                                </p:cTn>
                              </p:par>
                              <p:par>
                                <p:cTn id="205" presetID="10" presetClass="entr" presetSubtype="0" accel="50000" decel="50000" fill="hold" nodeType="withEffect">
                                  <p:stCondLst>
                                    <p:cond delay="1840"/>
                                  </p:stCondLst>
                                  <p:childTnLst>
                                    <p:set>
                                      <p:cBhvr>
                                        <p:cTn id="206" dur="1" fill="hold">
                                          <p:stCondLst>
                                            <p:cond delay="0"/>
                                          </p:stCondLst>
                                        </p:cTn>
                                        <p:tgtEl>
                                          <p:spTgt spid="43"/>
                                        </p:tgtEl>
                                        <p:attrNameLst>
                                          <p:attrName>style.visibility</p:attrName>
                                        </p:attrNameLst>
                                      </p:cBhvr>
                                      <p:to>
                                        <p:strVal val="visible"/>
                                      </p:to>
                                    </p:set>
                                    <p:animEffect transition="in" filter="fade">
                                      <p:cBhvr>
                                        <p:cTn id="207" dur="1000"/>
                                        <p:tgtEl>
                                          <p:spTgt spid="43"/>
                                        </p:tgtEl>
                                      </p:cBhvr>
                                    </p:animEffect>
                                  </p:childTnLst>
                                </p:cTn>
                              </p:par>
                              <p:par>
                                <p:cTn id="208" presetID="64" presetClass="path" presetSubtype="0" accel="50000" decel="50000" fill="hold" nodeType="withEffect">
                                  <p:stCondLst>
                                    <p:cond delay="1840"/>
                                  </p:stCondLst>
                                  <p:childTnLst>
                                    <p:animMotion origin="layout" path="M 0 0.046293978 L 0 -2.3170753E-06 E" pathEditMode="relative" ptsTypes="">
                                      <p:cBhvr>
                                        <p:cTn id="209" dur="1000" fill="hold"/>
                                        <p:tgtEl>
                                          <p:spTgt spid="43"/>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3" grpId="0"/>
      <p:bldP spid="385" grpId="0"/>
      <p:bldP spid="387" grpId="0"/>
      <p:bldP spid="389" grpId="0"/>
      <p:bldP spid="391" grpId="0"/>
      <p:bldP spid="393" grpId="0"/>
      <p:bldP spid="395" grpId="0"/>
      <p:bldP spid="397" grpId="0"/>
      <p:bldP spid="399" grpId="0"/>
      <p:bldP spid="401" grpId="0"/>
      <p:bldP spid="403" grpId="0"/>
      <p:bldP spid="405" grpId="0"/>
      <p:bldP spid="407" grpId="0"/>
      <p:bldP spid="409" grpId="0"/>
      <p:bldP spid="411" grpId="0"/>
      <p:bldP spid="413" grpId="0"/>
      <p:bldP spid="415" grpId="0"/>
      <p:bldP spid="417" grpId="0"/>
      <p:bldP spid="419" grpId="0"/>
      <p:bldP spid="421" grpId="0"/>
      <p:bldP spid="423" grpId="0"/>
      <p:bldP spid="425" grpId="0"/>
      <p:bldP spid="427" grpId="0"/>
      <p:bldP spid="429" grpId="0"/>
      <p:bldP spid="431" grpId="0"/>
      <p:bldP spid="433" grpId="0"/>
      <p:bldP spid="435" grpId="0"/>
      <p:bldP spid="437" grpId="0"/>
      <p:bldP spid="439" grpId="0"/>
      <p:bldP spid="441" grpId="0"/>
      <p:bldP spid="443" grpId="0"/>
      <p:bldP spid="445" grpId="0"/>
      <p:bldP spid="447" grpId="0"/>
      <p:bldP spid="449" grpId="0"/>
      <p:bldP spid="451" grpId="0"/>
      <p:bldP spid="38" grpId="0"/>
      <p:bldP spid="39" grpId="0"/>
      <p:bldP spid="40" grpId="0"/>
      <p:bldP spid="41" grpId="0"/>
      <p:bldP spid="42" grpId="0"/>
      <p:bldP spid="4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8"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2">
            <a:alphaModFix/>
          </a:blip>
          <a:stretch/>
        </p:blipFill>
        <p:spPr>
          <a:xfrm>
            <a:off x="0" y="0"/>
            <a:ext cx="18288000" cy="10287000"/>
          </a:xfrm>
          <a:prstGeom prst="rect">
            <a:avLst/>
          </a:prstGeom>
        </p:spPr>
      </p:pic>
      <p:pic>
        <p:nvPicPr>
          <p:cNvPr id="589"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3">
            <a:alphaModFix/>
          </a:blip>
          <a:stretch/>
        </p:blipFill>
        <p:spPr>
          <a:xfrm>
            <a:off x="0" y="0"/>
            <a:ext cx="5715000" cy="5715000"/>
          </a:xfrm>
          <a:prstGeom prst="rect">
            <a:avLst/>
          </a:prstGeom>
        </p:spPr>
      </p:pic>
      <p:pic>
        <p:nvPicPr>
          <p:cNvPr id="591"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4">
            <a:alphaModFix/>
          </a:blip>
          <a:stretch/>
        </p:blipFill>
        <p:spPr>
          <a:xfrm>
            <a:off x="8046815" y="0"/>
            <a:ext cx="10239375" cy="10287000"/>
          </a:xfrm>
          <a:prstGeom prst="rect">
            <a:avLst/>
          </a:prstGeom>
        </p:spPr>
      </p:pic>
      <p:pic>
        <p:nvPicPr>
          <p:cNvPr id="593" name="layoutShapeInnerChild7">
            <a:extLst>
              <a:ext uri="{FF2B5EF4-FFF2-40B4-BE49-F238E27FC236}">
                <a16:creationId xmlns:a16="http://schemas.microsoft.com/office/drawing/2014/main" id="{A8642F66-C0BB-4949-9A9C-024B120A5D52}"/>
              </a:ext>
            </a:extLst>
          </p:cNvPr>
          <p:cNvPicPr>
            <a:picLocks noChangeAspect="1"/>
          </p:cNvPicPr>
          <p:nvPr/>
        </p:nvPicPr>
        <p:blipFill rotWithShape="1">
          <a:blip r:embed="rId5">
            <a:alphaModFix/>
            <a:extLst>
              <a:ext uri="{AB12BD28-4F43-4577-8AD6-E2FFE8177B8A}">
                <asvg:svgBlip xmlns:asvg="http://schemas.microsoft.com/office/drawing/2016/SVG/main" xmlns:p14="http://schemas.microsoft.com/office/powerpoint/2010/main" xmlns:a14="http://schemas.microsoft.com/office/drawing/2010/main" xmlns:a16="http://schemas.microsoft.com/office/drawing/2014/main" xmlns="" r:embed="rId177"/>
                <a14:useLocalDpi xmlns:a14="http://schemas.microsoft.com/office/drawing/2010/main" xmlns:p14="http://schemas.microsoft.com/office/powerpoint/2010/main" xmlns:asvg="http://schemas.microsoft.com/office/drawing/2016/SVG/main" xmlns:a16="http://schemas.microsoft.com/office/drawing/2014/main" xmlns="" val="0"/>
              </a:ext>
            </a:extLst>
          </a:blip>
          <a:srcRect/>
          <a:stretch/>
        </p:blipFill>
        <p:spPr>
          <a:xfrm>
            <a:off x="15963900" y="5448300"/>
            <a:ext cx="2324100" cy="4834681"/>
          </a:xfrm>
          <a:prstGeom prst="rect">
            <a:avLst/>
          </a:prstGeom>
        </p:spPr>
      </p:pic>
      <p:pic>
        <p:nvPicPr>
          <p:cNvPr id="595" name="layoutShapeInnerChild9">
            <a:extLst>
              <a:ext uri="{FF2B5EF4-FFF2-40B4-BE49-F238E27FC236}">
                <a16:creationId xmlns:a16="http://schemas.microsoft.com/office/drawing/2014/main" id="{A8642F66-C0BB-4949-9A9C-024B120A5D52}"/>
              </a:ext>
            </a:extLst>
          </p:cNvPr>
          <p:cNvPicPr>
            <a:picLocks noChangeAspect="1"/>
          </p:cNvPicPr>
          <p:nvPr/>
        </p:nvPicPr>
        <p:blipFill rotWithShape="1">
          <a:blip r:embed="rId178">
            <a:alphaModFix/>
            <a:extLst>
              <a:ext uri="{E1AD86CE-772C-4D1B-8F1E-00BA694BD283}">
                <asvg:svgBlip xmlns:asvg="http://schemas.microsoft.com/office/drawing/2016/SVG/main" xmlns:p14="http://schemas.microsoft.com/office/powerpoint/2010/main" xmlns:a14="http://schemas.microsoft.com/office/drawing/2010/main" xmlns:a16="http://schemas.microsoft.com/office/drawing/2014/main" xmlns="" r:embed="rId180"/>
                <a14:useLocalDpi xmlns:a14="http://schemas.microsoft.com/office/drawing/2010/main" xmlns:p14="http://schemas.microsoft.com/office/powerpoint/2010/main" xmlns:asvg="http://schemas.microsoft.com/office/drawing/2016/SVG/main" xmlns:a16="http://schemas.microsoft.com/office/drawing/2014/main" xmlns="" val="0"/>
              </a:ext>
            </a:extLst>
          </a:blip>
          <a:srcRect/>
          <a:stretch/>
        </p:blipFill>
        <p:spPr>
          <a:xfrm>
            <a:off x="0" y="514350"/>
            <a:ext cx="1947119" cy="5143500"/>
          </a:xfrm>
          <a:prstGeom prst="rect">
            <a:avLst/>
          </a:prstGeom>
        </p:spPr>
      </p:pic>
      <p:pic>
        <p:nvPicPr>
          <p:cNvPr id="600" name="iconNode0">
            <a:extLst>
              <a:ext uri="{FF2B5EF4-FFF2-40B4-BE49-F238E27FC236}">
                <a16:creationId xmlns:a16="http://schemas.microsoft.com/office/drawing/2014/main" id="{A8642F66-C0BB-4949-9A9C-024B120A5D52}"/>
              </a:ext>
            </a:extLst>
          </p:cNvPr>
          <p:cNvPicPr>
            <a:picLocks noChangeAspect="1"/>
          </p:cNvPicPr>
          <p:nvPr/>
        </p:nvPicPr>
        <p:blipFill rotWithShape="1">
          <a:blip r:embed="rId181">
            <a:alphaModFix/>
            <a:extLst>
              <a:ext uri="{B469A9C7-EF14-4DBE-AF5D-7F4615026558}">
                <asvg:svgBlip xmlns:asvg="http://schemas.microsoft.com/office/drawing/2016/SVG/main" xmlns:p14="http://schemas.microsoft.com/office/powerpoint/2010/main" xmlns:a14="http://schemas.microsoft.com/office/drawing/2010/main" xmlns:a16="http://schemas.microsoft.com/office/drawing/2014/main" xmlns="" r:embed="rId188"/>
                <a14:useLocalDpi xmlns:a14="http://schemas.microsoft.com/office/drawing/2010/main" xmlns:p14="http://schemas.microsoft.com/office/powerpoint/2010/main" xmlns:asvg="http://schemas.microsoft.com/office/drawing/2016/SVG/main" xmlns:a16="http://schemas.microsoft.com/office/drawing/2014/main" xmlns="" val="0"/>
              </a:ext>
            </a:extLst>
          </a:blip>
          <a:srcRect/>
          <a:stretch/>
        </p:blipFill>
        <p:spPr>
          <a:xfrm>
            <a:off x="5686996" y="4030694"/>
            <a:ext cx="518065" cy="518065"/>
          </a:xfrm>
          <a:prstGeom prst="rect">
            <a:avLst/>
          </a:prstGeom>
        </p:spPr>
      </p:pic>
      <p:pic>
        <p:nvPicPr>
          <p:cNvPr id="616" name="iconNode2">
            <a:extLst>
              <a:ext uri="{FF2B5EF4-FFF2-40B4-BE49-F238E27FC236}">
                <a16:creationId xmlns:a16="http://schemas.microsoft.com/office/drawing/2014/main" id="{A8642F66-C0BB-4949-9A9C-024B120A5D52}"/>
              </a:ext>
            </a:extLst>
          </p:cNvPr>
          <p:cNvPicPr>
            <a:picLocks noChangeAspect="1"/>
          </p:cNvPicPr>
          <p:nvPr/>
        </p:nvPicPr>
        <p:blipFill rotWithShape="1">
          <a:blip r:embed="rId189">
            <a:alphaModFix/>
            <a:extLst>
              <a:ext uri="{E95BA501-ADFB-4B63-B946-E2AA4F74B007}">
                <asvg:svgBlip xmlns:asvg="http://schemas.microsoft.com/office/drawing/2016/SVG/main" xmlns:p14="http://schemas.microsoft.com/office/powerpoint/2010/main" xmlns:a14="http://schemas.microsoft.com/office/drawing/2010/main" xmlns:a16="http://schemas.microsoft.com/office/drawing/2014/main" xmlns="" r:embed="rId198"/>
                <a14:useLocalDpi xmlns:a14="http://schemas.microsoft.com/office/drawing/2010/main" xmlns:p14="http://schemas.microsoft.com/office/powerpoint/2010/main" xmlns:asvg="http://schemas.microsoft.com/office/drawing/2016/SVG/main" xmlns:a16="http://schemas.microsoft.com/office/drawing/2014/main" xmlns="" val="0"/>
              </a:ext>
            </a:extLst>
          </a:blip>
          <a:srcRect/>
          <a:stretch/>
        </p:blipFill>
        <p:spPr>
          <a:xfrm>
            <a:off x="5686996" y="7593044"/>
            <a:ext cx="518065" cy="518065"/>
          </a:xfrm>
          <a:prstGeom prst="rect">
            <a:avLst/>
          </a:prstGeom>
        </p:spPr>
      </p:pic>
      <p:sp>
        <p:nvSpPr>
          <p:cNvPr id="622" name="Click here to edit title-473">
            <a:extLst>
              <a:ext uri="{FF2B5EF4-FFF2-40B4-BE49-F238E27FC236}">
                <a16:creationId xmlns:a16="http://schemas.microsoft.com/office/drawing/2014/main" id="{111B4A49-B930-4A89-A1CD-6CA2B3D95AED}"/>
              </a:ext>
            </a:extLst>
          </p:cNvPr>
          <p:cNvSpPr txBox="1"/>
          <p:nvPr/>
        </p:nvSpPr>
        <p:spPr>
          <a:xfrm>
            <a:off x="1409700" y="993172"/>
            <a:ext cx="15516225" cy="1318118"/>
          </a:xfrm>
          <a:prstGeom prst="rect">
            <a:avLst/>
          </a:prstGeom>
          <a:noFill/>
        </p:spPr>
        <p:txBody>
          <a:bodyPr vertOverflow="clip" horzOverflow="clip" wrap="square" lIns="0" tIns="0" rIns="0" bIns="0" rtlCol="0" anchor="t">
            <a:spAutoFit/>
          </a:bodyPr>
          <a:lstStyle/>
          <a:p>
            <a:pPr algn="ctr">
              <a:lnSpc>
                <a:spcPts val="5292"/>
              </a:lnSpc>
            </a:pPr>
            <a:r>
              <a:rPr lang="en-US" sz="4200" spc="-84" dirty="0">
                <a:solidFill>
                  <a:srgbClr val="181C24">
                    <a:alpha val="100000"/>
                  </a:srgbClr>
                </a:solidFill>
                <a:latin typeface="IBM Plex Serif SemiBold" panose="00000700000000000000" pitchFamily="2" charset="0"/>
              </a:rPr>
              <a:t>Sample: Project Architecture </a:t>
            </a:r>
          </a:p>
          <a:p>
            <a:pPr algn="ctr">
              <a:lnSpc>
                <a:spcPts val="5292"/>
              </a:lnSpc>
            </a:pPr>
            <a:endParaRPr lang="en-US" sz="4200" spc="-84" dirty="0">
              <a:solidFill>
                <a:srgbClr val="181C24">
                  <a:alpha val="100000"/>
                </a:srgbClr>
              </a:solidFill>
              <a:latin typeface="IBM Plex Serif SemiBold" panose="00000700000000000000" pitchFamily="2" charset="0"/>
            </a:endParaRPr>
          </a:p>
        </p:txBody>
      </p:sp>
      <p:pic>
        <p:nvPicPr>
          <p:cNvPr id="11" name="Picture 10">
            <a:extLst>
              <a:ext uri="{FF2B5EF4-FFF2-40B4-BE49-F238E27FC236}">
                <a16:creationId xmlns:a16="http://schemas.microsoft.com/office/drawing/2014/main" id="{D82E737F-4C4D-4010-830C-F5C8AFDB940E}"/>
              </a:ext>
            </a:extLst>
          </p:cNvPr>
          <p:cNvPicPr>
            <a:picLocks noChangeAspect="1"/>
          </p:cNvPicPr>
          <p:nvPr/>
        </p:nvPicPr>
        <p:blipFill>
          <a:blip r:embed="rId199"/>
          <a:stretch>
            <a:fillRect/>
          </a:stretch>
        </p:blipFill>
        <p:spPr>
          <a:xfrm>
            <a:off x="2857500" y="2472685"/>
            <a:ext cx="8825676" cy="5528315"/>
          </a:xfrm>
          <a:prstGeom prst="rect">
            <a:avLst/>
          </a:prstGeom>
        </p:spPr>
      </p:pic>
    </p:spTree>
    <p:extLst>
      <p:ext uri="{BB962C8B-B14F-4D97-AF65-F5344CB8AC3E}">
        <p14:creationId xmlns:p14="http://schemas.microsoft.com/office/powerpoint/2010/main" val="3648047976"/>
      </p:ext>
    </p:extLst>
  </p:cSld>
  <p:clrMapOvr>
    <a:masterClrMapping/>
  </p:clrMapOvr>
  <mc:AlternateContent xmlns:mc="http://schemas.openxmlformats.org/markup-compatibility/2006" xmlns:p14="http://schemas.microsoft.com/office/powerpoint/2010/main">
    <mc:Choice Requires="p14">
      <p:transition spd="med" p14:dur="700" advClick="0">
        <p:push dir="u"/>
      </p:transition>
    </mc:Choice>
    <mc:Fallback xmlns="">
      <p:transition spd="med" advClick="0">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accel="50000" decel="50000" fill="hold" nodeType="withEffect">
                                  <p:stCondLst>
                                    <p:cond delay="0"/>
                                  </p:stCondLst>
                                  <p:childTnLst>
                                    <p:set>
                                      <p:cBhvr>
                                        <p:cTn id="6" dur="1" fill="hold">
                                          <p:stCondLst>
                                            <p:cond delay="0"/>
                                          </p:stCondLst>
                                        </p:cTn>
                                        <p:tgtEl>
                                          <p:spTgt spid="589"/>
                                        </p:tgtEl>
                                        <p:attrNameLst>
                                          <p:attrName>style.visibility</p:attrName>
                                        </p:attrNameLst>
                                      </p:cBhvr>
                                      <p:to>
                                        <p:strVal val="visible"/>
                                      </p:to>
                                    </p:set>
                                    <p:animEffect transition="in" filter="fade">
                                      <p:cBhvr>
                                        <p:cTn id="7" dur="1200"/>
                                        <p:tgtEl>
                                          <p:spTgt spid="589"/>
                                        </p:tgtEl>
                                      </p:cBhvr>
                                    </p:animEffect>
                                  </p:childTnLst>
                                </p:cTn>
                              </p:par>
                              <p:par>
                                <p:cTn id="8" presetID="64" presetClass="path" presetSubtype="0" accel="50000" decel="50000" fill="hold" nodeType="withEffect">
                                  <p:stCondLst>
                                    <p:cond delay="0"/>
                                  </p:stCondLst>
                                  <p:childTnLst>
                                    <p:animMotion origin="layout" path="M 0 0.074074075 L 0 0 E" pathEditMode="relative" ptsTypes="">
                                      <p:cBhvr>
                                        <p:cTn id="9" dur="1200" fill="hold"/>
                                        <p:tgtEl>
                                          <p:spTgt spid="589"/>
                                        </p:tgtEl>
                                        <p:attrNameLst>
                                          <p:attrName>ppt_x</p:attrName>
                                          <p:attrName>ppt_y</p:attrName>
                                        </p:attrNameLst>
                                      </p:cBhvr>
                                    </p:animMotion>
                                  </p:childTnLst>
                                </p:cTn>
                              </p:par>
                              <p:par>
                                <p:cTn id="10" presetID="10" presetClass="entr" presetSubtype="0" accel="50000" decel="50000" fill="hold" nodeType="withEffect">
                                  <p:stCondLst>
                                    <p:cond delay="0"/>
                                  </p:stCondLst>
                                  <p:childTnLst>
                                    <p:set>
                                      <p:cBhvr>
                                        <p:cTn id="11" dur="1" fill="hold">
                                          <p:stCondLst>
                                            <p:cond delay="0"/>
                                          </p:stCondLst>
                                        </p:cTn>
                                        <p:tgtEl>
                                          <p:spTgt spid="591"/>
                                        </p:tgtEl>
                                        <p:attrNameLst>
                                          <p:attrName>style.visibility</p:attrName>
                                        </p:attrNameLst>
                                      </p:cBhvr>
                                      <p:to>
                                        <p:strVal val="visible"/>
                                      </p:to>
                                    </p:set>
                                    <p:animEffect transition="in" filter="fade">
                                      <p:cBhvr>
                                        <p:cTn id="12" dur="1200"/>
                                        <p:tgtEl>
                                          <p:spTgt spid="591"/>
                                        </p:tgtEl>
                                      </p:cBhvr>
                                    </p:animEffect>
                                  </p:childTnLst>
                                </p:cTn>
                              </p:par>
                              <p:par>
                                <p:cTn id="13" presetID="64" presetClass="path" presetSubtype="0" accel="50000" decel="50000" fill="hold" nodeType="withEffect">
                                  <p:stCondLst>
                                    <p:cond delay="0"/>
                                  </p:stCondLst>
                                  <p:childTnLst>
                                    <p:animMotion origin="layout" path="M 1.3033549E-06 0.074074075 L 1.3033549E-06 0 E" pathEditMode="relative" ptsTypes="">
                                      <p:cBhvr>
                                        <p:cTn id="14" dur="1200" fill="hold"/>
                                        <p:tgtEl>
                                          <p:spTgt spid="591"/>
                                        </p:tgtEl>
                                        <p:attrNameLst>
                                          <p:attrName>ppt_x</p:attrName>
                                          <p:attrName>ppt_y</p:attrName>
                                        </p:attrNameLst>
                                      </p:cBhvr>
                                    </p:animMotion>
                                  </p:childTnLst>
                                </p:cTn>
                              </p:par>
                              <p:par>
                                <p:cTn id="15" presetID="10" presetClass="entr" presetSubtype="0" accel="50000" decel="50000" fill="hold" nodeType="withEffect">
                                  <p:stCondLst>
                                    <p:cond delay="0"/>
                                  </p:stCondLst>
                                  <p:childTnLst>
                                    <p:set>
                                      <p:cBhvr>
                                        <p:cTn id="16" dur="1" fill="hold">
                                          <p:stCondLst>
                                            <p:cond delay="0"/>
                                          </p:stCondLst>
                                        </p:cTn>
                                        <p:tgtEl>
                                          <p:spTgt spid="593"/>
                                        </p:tgtEl>
                                        <p:attrNameLst>
                                          <p:attrName>style.visibility</p:attrName>
                                        </p:attrNameLst>
                                      </p:cBhvr>
                                      <p:to>
                                        <p:strVal val="visible"/>
                                      </p:to>
                                    </p:set>
                                    <p:animEffect transition="in" filter="fade">
                                      <p:cBhvr>
                                        <p:cTn id="17" dur="1200"/>
                                        <p:tgtEl>
                                          <p:spTgt spid="593"/>
                                        </p:tgtEl>
                                      </p:cBhvr>
                                    </p:animEffect>
                                  </p:childTnLst>
                                </p:cTn>
                              </p:par>
                              <p:par>
                                <p:cTn id="18" presetID="64" presetClass="path" presetSubtype="0" accel="50000" decel="50000" fill="hold" nodeType="withEffect">
                                  <p:stCondLst>
                                    <p:cond delay="0"/>
                                  </p:stCondLst>
                                  <p:childTnLst>
                                    <p:animMotion origin="layout" path="M 0 0.074074075 L 0 0 E" pathEditMode="relative" ptsTypes="">
                                      <p:cBhvr>
                                        <p:cTn id="19" dur="1200" fill="hold"/>
                                        <p:tgtEl>
                                          <p:spTgt spid="593"/>
                                        </p:tgtEl>
                                        <p:attrNameLst>
                                          <p:attrName>ppt_x</p:attrName>
                                          <p:attrName>ppt_y</p:attrName>
                                        </p:attrNameLst>
                                      </p:cBhvr>
                                    </p:animMotion>
                                  </p:childTnLst>
                                </p:cTn>
                              </p:par>
                              <p:par>
                                <p:cTn id="20" presetID="10" presetClass="entr" presetSubtype="0" accel="50000" decel="50000" fill="hold" nodeType="withEffect">
                                  <p:stCondLst>
                                    <p:cond delay="0"/>
                                  </p:stCondLst>
                                  <p:childTnLst>
                                    <p:set>
                                      <p:cBhvr>
                                        <p:cTn id="21" dur="1" fill="hold">
                                          <p:stCondLst>
                                            <p:cond delay="0"/>
                                          </p:stCondLst>
                                        </p:cTn>
                                        <p:tgtEl>
                                          <p:spTgt spid="595"/>
                                        </p:tgtEl>
                                        <p:attrNameLst>
                                          <p:attrName>style.visibility</p:attrName>
                                        </p:attrNameLst>
                                      </p:cBhvr>
                                      <p:to>
                                        <p:strVal val="visible"/>
                                      </p:to>
                                    </p:set>
                                    <p:animEffect transition="in" filter="fade">
                                      <p:cBhvr>
                                        <p:cTn id="22" dur="1200"/>
                                        <p:tgtEl>
                                          <p:spTgt spid="595"/>
                                        </p:tgtEl>
                                      </p:cBhvr>
                                    </p:animEffect>
                                  </p:childTnLst>
                                </p:cTn>
                              </p:par>
                              <p:par>
                                <p:cTn id="23" presetID="64" presetClass="path" presetSubtype="0" accel="50000" decel="50000" fill="hold" nodeType="withEffect">
                                  <p:stCondLst>
                                    <p:cond delay="0"/>
                                  </p:stCondLst>
                                  <p:childTnLst>
                                    <p:animMotion origin="layout" path="M -1.9550323E-06 0.074074075 L -1.9550323E-06 0 E" pathEditMode="relative" ptsTypes="">
                                      <p:cBhvr>
                                        <p:cTn id="24" dur="1200" fill="hold"/>
                                        <p:tgtEl>
                                          <p:spTgt spid="595"/>
                                        </p:tgtEl>
                                        <p:attrNameLst>
                                          <p:attrName>ppt_x</p:attrName>
                                          <p:attrName>ppt_y</p:attrName>
                                        </p:attrNameLst>
                                      </p:cBhvr>
                                    </p:animMotion>
                                  </p:childTnLst>
                                </p:cTn>
                              </p:par>
                              <p:par>
                                <p:cTn id="25" presetID="10" presetClass="entr" presetSubtype="0" accel="50000" decel="50000" fill="hold" nodeType="withEffect">
                                  <p:stCondLst>
                                    <p:cond delay="1000"/>
                                  </p:stCondLst>
                                  <p:childTnLst>
                                    <p:set>
                                      <p:cBhvr>
                                        <p:cTn id="26" dur="1" fill="hold">
                                          <p:stCondLst>
                                            <p:cond delay="0"/>
                                          </p:stCondLst>
                                        </p:cTn>
                                        <p:tgtEl>
                                          <p:spTgt spid="600"/>
                                        </p:tgtEl>
                                        <p:attrNameLst>
                                          <p:attrName>style.visibility</p:attrName>
                                        </p:attrNameLst>
                                      </p:cBhvr>
                                      <p:to>
                                        <p:strVal val="visible"/>
                                      </p:to>
                                    </p:set>
                                    <p:animEffect transition="in" filter="fade">
                                      <p:cBhvr>
                                        <p:cTn id="27" dur="1000"/>
                                        <p:tgtEl>
                                          <p:spTgt spid="600"/>
                                        </p:tgtEl>
                                      </p:cBhvr>
                                    </p:animEffect>
                                  </p:childTnLst>
                                </p:cTn>
                              </p:par>
                              <p:par>
                                <p:cTn id="28" presetID="64" presetClass="path" presetSubtype="0" accel="50000" decel="50000" fill="hold" nodeType="withEffect">
                                  <p:stCondLst>
                                    <p:cond delay="1000"/>
                                  </p:stCondLst>
                                  <p:childTnLst>
                                    <p:animMotion origin="layout" path="M 1.3033549E-06 0.04629802 L 1.3033549E-06 1.723678E-06 E" pathEditMode="relative" ptsTypes="">
                                      <p:cBhvr>
                                        <p:cTn id="29" dur="1000" fill="hold"/>
                                        <p:tgtEl>
                                          <p:spTgt spid="600"/>
                                        </p:tgtEl>
                                        <p:attrNameLst>
                                          <p:attrName>ppt_x</p:attrName>
                                          <p:attrName>ppt_y</p:attrName>
                                        </p:attrNameLst>
                                      </p:cBhvr>
                                    </p:animMotion>
                                  </p:childTnLst>
                                </p:cTn>
                              </p:par>
                              <p:par>
                                <p:cTn id="30" presetID="10" presetClass="entr" presetSubtype="0" accel="50000" decel="50000" fill="hold" nodeType="withEffect">
                                  <p:stCondLst>
                                    <p:cond delay="1280"/>
                                  </p:stCondLst>
                                  <p:childTnLst>
                                    <p:set>
                                      <p:cBhvr>
                                        <p:cTn id="31" dur="1" fill="hold">
                                          <p:stCondLst>
                                            <p:cond delay="0"/>
                                          </p:stCondLst>
                                        </p:cTn>
                                        <p:tgtEl>
                                          <p:spTgt spid="616"/>
                                        </p:tgtEl>
                                        <p:attrNameLst>
                                          <p:attrName>style.visibility</p:attrName>
                                        </p:attrNameLst>
                                      </p:cBhvr>
                                      <p:to>
                                        <p:strVal val="visible"/>
                                      </p:to>
                                    </p:set>
                                    <p:animEffect transition="in" filter="fade">
                                      <p:cBhvr>
                                        <p:cTn id="32" dur="1000"/>
                                        <p:tgtEl>
                                          <p:spTgt spid="616"/>
                                        </p:tgtEl>
                                      </p:cBhvr>
                                    </p:animEffect>
                                  </p:childTnLst>
                                </p:cTn>
                              </p:par>
                              <p:par>
                                <p:cTn id="33" presetID="64" presetClass="path" presetSubtype="0" accel="50000" decel="50000" fill="hold" nodeType="withEffect">
                                  <p:stCondLst>
                                    <p:cond delay="1280"/>
                                  </p:stCondLst>
                                  <p:childTnLst>
                                    <p:animMotion origin="layout" path="M 1.3033549E-06 0.04629805 L 1.3033549E-06 1.7519351E-06 E" pathEditMode="relative" ptsTypes="">
                                      <p:cBhvr>
                                        <p:cTn id="34" dur="1000" fill="hold"/>
                                        <p:tgtEl>
                                          <p:spTgt spid="616"/>
                                        </p:tgtEl>
                                        <p:attrNameLst>
                                          <p:attrName>ppt_x</p:attrName>
                                          <p:attrName>ppt_y</p:attrName>
                                        </p:attrNameLst>
                                      </p:cBhvr>
                                    </p:animMotion>
                                  </p:childTnLst>
                                </p:cTn>
                              </p:par>
                              <p:par>
                                <p:cTn id="35" presetID="10" presetClass="entr" presetSubtype="0" accel="50000" decel="50000" fill="hold" nodeType="withEffect">
                                  <p:stCondLst>
                                    <p:cond delay="300"/>
                                  </p:stCondLst>
                                  <p:childTnLst>
                                    <p:set>
                                      <p:cBhvr>
                                        <p:cTn id="36" dur="1" fill="hold">
                                          <p:stCondLst>
                                            <p:cond delay="0"/>
                                          </p:stCondLst>
                                        </p:cTn>
                                        <p:tgtEl>
                                          <p:spTgt spid="622"/>
                                        </p:tgtEl>
                                        <p:attrNameLst>
                                          <p:attrName>style.visibility</p:attrName>
                                        </p:attrNameLst>
                                      </p:cBhvr>
                                      <p:to>
                                        <p:strVal val="visible"/>
                                      </p:to>
                                    </p:set>
                                    <p:animEffect transition="in" filter="fade">
                                      <p:cBhvr>
                                        <p:cTn id="37" dur="600"/>
                                        <p:tgtEl>
                                          <p:spTgt spid="622"/>
                                        </p:tgtEl>
                                      </p:cBhvr>
                                    </p:animEffect>
                                  </p:childTnLst>
                                </p:cTn>
                              </p:par>
                              <p:par>
                                <p:cTn id="38" presetID="64" presetClass="path" presetSubtype="0" accel="50000" decel="50000" fill="hold" nodeType="withEffect">
                                  <p:stCondLst>
                                    <p:cond delay="300"/>
                                  </p:stCondLst>
                                  <p:childTnLst>
                                    <p:animMotion origin="layout" path="M 0 0.04629225 L 0 -4.0478176E-06 E" pathEditMode="relative" ptsTypes="">
                                      <p:cBhvr>
                                        <p:cTn id="39" dur="600" fill="hold"/>
                                        <p:tgtEl>
                                          <p:spTgt spid="622"/>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9" grpId="0"/>
      <p:bldP spid="591" grpId="0"/>
      <p:bldP spid="593" grpId="0"/>
      <p:bldP spid="595" grpId="0"/>
      <p:bldP spid="600" grpId="0"/>
      <p:bldP spid="616" grpId="0"/>
      <p:bldP spid="62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9"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2">
            <a:alphaModFix/>
          </a:blip>
          <a:stretch/>
        </p:blipFill>
        <p:spPr>
          <a:xfrm>
            <a:off x="0" y="0"/>
            <a:ext cx="18288000" cy="10287000"/>
          </a:xfrm>
          <a:prstGeom prst="rect">
            <a:avLst/>
          </a:prstGeom>
        </p:spPr>
      </p:pic>
      <p:pic>
        <p:nvPicPr>
          <p:cNvPr id="680"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3">
            <a:alphaModFix/>
          </a:blip>
          <a:stretch/>
        </p:blipFill>
        <p:spPr>
          <a:xfrm>
            <a:off x="0" y="0"/>
            <a:ext cx="5715000" cy="5715000"/>
          </a:xfrm>
          <a:prstGeom prst="rect">
            <a:avLst/>
          </a:prstGeom>
        </p:spPr>
      </p:pic>
      <p:pic>
        <p:nvPicPr>
          <p:cNvPr id="682"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4">
            <a:alphaModFix/>
          </a:blip>
          <a:stretch/>
        </p:blipFill>
        <p:spPr>
          <a:xfrm>
            <a:off x="8046815" y="0"/>
            <a:ext cx="10239375" cy="10287000"/>
          </a:xfrm>
          <a:prstGeom prst="rect">
            <a:avLst/>
          </a:prstGeom>
        </p:spPr>
      </p:pic>
      <p:pic>
        <p:nvPicPr>
          <p:cNvPr id="684" name="layoutShapeInnerChild7">
            <a:extLst>
              <a:ext uri="{FF2B5EF4-FFF2-40B4-BE49-F238E27FC236}">
                <a16:creationId xmlns:a16="http://schemas.microsoft.com/office/drawing/2014/main" id="{A8642F66-C0BB-4949-9A9C-024B120A5D52}"/>
              </a:ext>
            </a:extLst>
          </p:cNvPr>
          <p:cNvPicPr>
            <a:picLocks noChangeAspect="1"/>
          </p:cNvPicPr>
          <p:nvPr/>
        </p:nvPicPr>
        <p:blipFill rotWithShape="1">
          <a:blip r:embed="rId5">
            <a:alphaModFix/>
            <a:extLst>
              <a:ext uri="{5B0CBD76-6E04-473D-BD52-1612F140CD41}">
                <asvg:svgBlip xmlns:asvg="http://schemas.microsoft.com/office/drawing/2016/SVG/main" xmlns:p14="http://schemas.microsoft.com/office/powerpoint/2010/main" xmlns:a14="http://schemas.microsoft.com/office/drawing/2010/main" xmlns:a16="http://schemas.microsoft.com/office/drawing/2014/main" xmlns="" r:embed="rId239"/>
                <a14:useLocalDpi xmlns:a14="http://schemas.microsoft.com/office/drawing/2010/main" xmlns:p14="http://schemas.microsoft.com/office/powerpoint/2010/main" xmlns:asvg="http://schemas.microsoft.com/office/drawing/2016/SVG/main" xmlns:a16="http://schemas.microsoft.com/office/drawing/2014/main" xmlns="" val="0"/>
              </a:ext>
            </a:extLst>
          </a:blip>
          <a:srcRect/>
          <a:stretch/>
        </p:blipFill>
        <p:spPr>
          <a:xfrm>
            <a:off x="15963900" y="5448300"/>
            <a:ext cx="2324100" cy="4834681"/>
          </a:xfrm>
          <a:prstGeom prst="rect">
            <a:avLst/>
          </a:prstGeom>
        </p:spPr>
      </p:pic>
      <p:pic>
        <p:nvPicPr>
          <p:cNvPr id="686" name="layoutShapeInnerChild9">
            <a:extLst>
              <a:ext uri="{FF2B5EF4-FFF2-40B4-BE49-F238E27FC236}">
                <a16:creationId xmlns:a16="http://schemas.microsoft.com/office/drawing/2014/main" id="{A8642F66-C0BB-4949-9A9C-024B120A5D52}"/>
              </a:ext>
            </a:extLst>
          </p:cNvPr>
          <p:cNvPicPr>
            <a:picLocks noChangeAspect="1"/>
          </p:cNvPicPr>
          <p:nvPr/>
        </p:nvPicPr>
        <p:blipFill rotWithShape="1">
          <a:blip r:embed="rId240">
            <a:alphaModFix/>
            <a:extLst>
              <a:ext uri="{8139D3F6-71E9-4C0D-AB0C-D5064452F899}">
                <asvg:svgBlip xmlns:asvg="http://schemas.microsoft.com/office/drawing/2016/SVG/main" xmlns:p14="http://schemas.microsoft.com/office/powerpoint/2010/main" xmlns:a14="http://schemas.microsoft.com/office/drawing/2010/main" xmlns:a16="http://schemas.microsoft.com/office/drawing/2014/main" xmlns="" r:embed="rId242"/>
                <a14:useLocalDpi xmlns:a14="http://schemas.microsoft.com/office/drawing/2010/main" xmlns:p14="http://schemas.microsoft.com/office/powerpoint/2010/main" xmlns:asvg="http://schemas.microsoft.com/office/drawing/2016/SVG/main" xmlns:a16="http://schemas.microsoft.com/office/drawing/2014/main" xmlns="" val="0"/>
              </a:ext>
            </a:extLst>
          </a:blip>
          <a:srcRect/>
          <a:stretch/>
        </p:blipFill>
        <p:spPr>
          <a:xfrm>
            <a:off x="0" y="514350"/>
            <a:ext cx="1947119" cy="5143500"/>
          </a:xfrm>
          <a:prstGeom prst="rect">
            <a:avLst/>
          </a:prstGeom>
        </p:spPr>
      </p:pic>
      <p:sp>
        <p:nvSpPr>
          <p:cNvPr id="690" name="Primary Heading-0">
            <a:extLst>
              <a:ext uri="{FF2B5EF4-FFF2-40B4-BE49-F238E27FC236}">
                <a16:creationId xmlns:a16="http://schemas.microsoft.com/office/drawing/2014/main" id="{111B4A49-B930-4A89-A1CD-6CA2B3D95AED}"/>
              </a:ext>
            </a:extLst>
          </p:cNvPr>
          <p:cNvSpPr txBox="1"/>
          <p:nvPr/>
        </p:nvSpPr>
        <p:spPr>
          <a:xfrm>
            <a:off x="1676400" y="1993686"/>
            <a:ext cx="5648325" cy="343299"/>
          </a:xfrm>
          <a:prstGeom prst="rect">
            <a:avLst/>
          </a:prstGeom>
          <a:noFill/>
        </p:spPr>
        <p:txBody>
          <a:bodyPr vertOverflow="clip" horzOverflow="clip" wrap="square" lIns="0" tIns="0" rIns="0" bIns="0" rtlCol="0" anchor="t">
            <a:spAutoFit/>
          </a:bodyPr>
          <a:lstStyle/>
          <a:p>
            <a:pPr>
              <a:lnSpc>
                <a:spcPts val="2940"/>
              </a:lnSpc>
            </a:pPr>
            <a:r>
              <a:rPr lang="en-US" sz="2100" spc="-42" dirty="0">
                <a:solidFill>
                  <a:srgbClr val="181C24">
                    <a:alpha val="100000"/>
                  </a:srgbClr>
                </a:solidFill>
                <a:latin typeface="IBM Plex Serif SemiBold" panose="00000700000000000000" pitchFamily="2" charset="0"/>
              </a:rPr>
              <a:t>CRM Data Model </a:t>
            </a:r>
          </a:p>
        </p:txBody>
      </p:sp>
      <p:pic>
        <p:nvPicPr>
          <p:cNvPr id="704"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243">
            <a:alphaModFix/>
          </a:blip>
          <a:stretch/>
        </p:blipFill>
        <p:spPr>
          <a:xfrm>
            <a:off x="9372600" y="3621596"/>
            <a:ext cx="533400" cy="533400"/>
          </a:xfrm>
          <a:prstGeom prst="rect">
            <a:avLst/>
          </a:prstGeom>
        </p:spPr>
      </p:pic>
      <p:pic>
        <p:nvPicPr>
          <p:cNvPr id="714"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243">
            <a:alphaModFix/>
          </a:blip>
          <a:stretch/>
        </p:blipFill>
        <p:spPr>
          <a:xfrm>
            <a:off x="1409700" y="6305550"/>
            <a:ext cx="533400" cy="533400"/>
          </a:xfrm>
          <a:prstGeom prst="rect">
            <a:avLst/>
          </a:prstGeom>
        </p:spPr>
      </p:pic>
      <p:pic>
        <p:nvPicPr>
          <p:cNvPr id="724"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243">
            <a:alphaModFix/>
          </a:blip>
          <a:stretch/>
        </p:blipFill>
        <p:spPr>
          <a:xfrm>
            <a:off x="9372600" y="6305550"/>
            <a:ext cx="533400" cy="533400"/>
          </a:xfrm>
          <a:prstGeom prst="rect">
            <a:avLst/>
          </a:prstGeom>
        </p:spPr>
      </p:pic>
      <p:sp>
        <p:nvSpPr>
          <p:cNvPr id="728" name="Click here to edit title-418">
            <a:extLst>
              <a:ext uri="{FF2B5EF4-FFF2-40B4-BE49-F238E27FC236}">
                <a16:creationId xmlns:a16="http://schemas.microsoft.com/office/drawing/2014/main" id="{111B4A49-B930-4A89-A1CD-6CA2B3D95AED}"/>
              </a:ext>
            </a:extLst>
          </p:cNvPr>
          <p:cNvSpPr txBox="1"/>
          <p:nvPr/>
        </p:nvSpPr>
        <p:spPr>
          <a:xfrm>
            <a:off x="1246861" y="832597"/>
            <a:ext cx="15516225" cy="638445"/>
          </a:xfrm>
          <a:prstGeom prst="rect">
            <a:avLst/>
          </a:prstGeom>
          <a:noFill/>
        </p:spPr>
        <p:txBody>
          <a:bodyPr vertOverflow="clip" horzOverflow="clip" wrap="square" lIns="0" tIns="0" rIns="0" bIns="0" rtlCol="0" anchor="t">
            <a:spAutoFit/>
          </a:bodyPr>
          <a:lstStyle/>
          <a:p>
            <a:pPr algn="ctr">
              <a:lnSpc>
                <a:spcPts val="5292"/>
              </a:lnSpc>
            </a:pPr>
            <a:r>
              <a:rPr lang="en-US" sz="4200" spc="-84" dirty="0">
                <a:solidFill>
                  <a:srgbClr val="181C24">
                    <a:alpha val="100000"/>
                  </a:srgbClr>
                </a:solidFill>
                <a:latin typeface="IBM Plex Serif SemiBold" panose="00000700000000000000" pitchFamily="2" charset="0"/>
              </a:rPr>
              <a:t>ER Data Model for Database</a:t>
            </a:r>
          </a:p>
        </p:txBody>
      </p:sp>
      <p:pic>
        <p:nvPicPr>
          <p:cNvPr id="13" name="Picture 12">
            <a:extLst>
              <a:ext uri="{FF2B5EF4-FFF2-40B4-BE49-F238E27FC236}">
                <a16:creationId xmlns:a16="http://schemas.microsoft.com/office/drawing/2014/main" id="{7624A7BA-6653-4867-9244-5AA9F1A3286E}"/>
              </a:ext>
            </a:extLst>
          </p:cNvPr>
          <p:cNvPicPr>
            <a:picLocks noChangeAspect="1"/>
          </p:cNvPicPr>
          <p:nvPr/>
        </p:nvPicPr>
        <p:blipFill>
          <a:blip r:embed="rId244"/>
          <a:stretch>
            <a:fillRect/>
          </a:stretch>
        </p:blipFill>
        <p:spPr>
          <a:xfrm>
            <a:off x="2468335" y="3143250"/>
            <a:ext cx="10172330" cy="6286500"/>
          </a:xfrm>
          <a:prstGeom prst="rect">
            <a:avLst/>
          </a:prstGeom>
        </p:spPr>
      </p:pic>
    </p:spTree>
    <p:extLst>
      <p:ext uri="{BB962C8B-B14F-4D97-AF65-F5344CB8AC3E}">
        <p14:creationId xmlns:p14="http://schemas.microsoft.com/office/powerpoint/2010/main" val="1283690166"/>
      </p:ext>
    </p:extLst>
  </p:cSld>
  <p:clrMapOvr>
    <a:masterClrMapping/>
  </p:clrMapOvr>
  <mc:AlternateContent xmlns:mc="http://schemas.openxmlformats.org/markup-compatibility/2006" xmlns:p14="http://schemas.microsoft.com/office/powerpoint/2010/main">
    <mc:Choice Requires="p14">
      <p:transition spd="med" p14:dur="700" advClick="0">
        <p:push dir="u"/>
      </p:transition>
    </mc:Choice>
    <mc:Fallback xmlns="">
      <p:transition spd="med" advClick="0">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accel="50000" decel="50000" fill="hold" nodeType="withEffect">
                                  <p:stCondLst>
                                    <p:cond delay="0"/>
                                  </p:stCondLst>
                                  <p:childTnLst>
                                    <p:set>
                                      <p:cBhvr>
                                        <p:cTn id="6" dur="1" fill="hold">
                                          <p:stCondLst>
                                            <p:cond delay="0"/>
                                          </p:stCondLst>
                                        </p:cTn>
                                        <p:tgtEl>
                                          <p:spTgt spid="680"/>
                                        </p:tgtEl>
                                        <p:attrNameLst>
                                          <p:attrName>style.visibility</p:attrName>
                                        </p:attrNameLst>
                                      </p:cBhvr>
                                      <p:to>
                                        <p:strVal val="visible"/>
                                      </p:to>
                                    </p:set>
                                    <p:animEffect transition="in" filter="fade">
                                      <p:cBhvr>
                                        <p:cTn id="7" dur="1200"/>
                                        <p:tgtEl>
                                          <p:spTgt spid="680"/>
                                        </p:tgtEl>
                                      </p:cBhvr>
                                    </p:animEffect>
                                  </p:childTnLst>
                                </p:cTn>
                              </p:par>
                              <p:par>
                                <p:cTn id="8" presetID="64" presetClass="path" presetSubtype="0" accel="50000" decel="50000" fill="hold" nodeType="withEffect">
                                  <p:stCondLst>
                                    <p:cond delay="0"/>
                                  </p:stCondLst>
                                  <p:childTnLst>
                                    <p:animMotion origin="layout" path="M 0 0.074074075 L 0 0 E" pathEditMode="relative" ptsTypes="">
                                      <p:cBhvr>
                                        <p:cTn id="9" dur="1200" fill="hold"/>
                                        <p:tgtEl>
                                          <p:spTgt spid="680"/>
                                        </p:tgtEl>
                                        <p:attrNameLst>
                                          <p:attrName>ppt_x</p:attrName>
                                          <p:attrName>ppt_y</p:attrName>
                                        </p:attrNameLst>
                                      </p:cBhvr>
                                    </p:animMotion>
                                  </p:childTnLst>
                                </p:cTn>
                              </p:par>
                              <p:par>
                                <p:cTn id="10" presetID="10" presetClass="entr" presetSubtype="0" accel="50000" decel="50000" fill="hold" nodeType="withEffect">
                                  <p:stCondLst>
                                    <p:cond delay="0"/>
                                  </p:stCondLst>
                                  <p:childTnLst>
                                    <p:set>
                                      <p:cBhvr>
                                        <p:cTn id="11" dur="1" fill="hold">
                                          <p:stCondLst>
                                            <p:cond delay="0"/>
                                          </p:stCondLst>
                                        </p:cTn>
                                        <p:tgtEl>
                                          <p:spTgt spid="682"/>
                                        </p:tgtEl>
                                        <p:attrNameLst>
                                          <p:attrName>style.visibility</p:attrName>
                                        </p:attrNameLst>
                                      </p:cBhvr>
                                      <p:to>
                                        <p:strVal val="visible"/>
                                      </p:to>
                                    </p:set>
                                    <p:animEffect transition="in" filter="fade">
                                      <p:cBhvr>
                                        <p:cTn id="12" dur="1200"/>
                                        <p:tgtEl>
                                          <p:spTgt spid="682"/>
                                        </p:tgtEl>
                                      </p:cBhvr>
                                    </p:animEffect>
                                  </p:childTnLst>
                                </p:cTn>
                              </p:par>
                              <p:par>
                                <p:cTn id="13" presetID="64" presetClass="path" presetSubtype="0" accel="50000" decel="50000" fill="hold" nodeType="withEffect">
                                  <p:stCondLst>
                                    <p:cond delay="0"/>
                                  </p:stCondLst>
                                  <p:childTnLst>
                                    <p:animMotion origin="layout" path="M 1.3033549E-06 0.074074075 L 1.3033549E-06 0 E" pathEditMode="relative" ptsTypes="">
                                      <p:cBhvr>
                                        <p:cTn id="14" dur="1200" fill="hold"/>
                                        <p:tgtEl>
                                          <p:spTgt spid="682"/>
                                        </p:tgtEl>
                                        <p:attrNameLst>
                                          <p:attrName>ppt_x</p:attrName>
                                          <p:attrName>ppt_y</p:attrName>
                                        </p:attrNameLst>
                                      </p:cBhvr>
                                    </p:animMotion>
                                  </p:childTnLst>
                                </p:cTn>
                              </p:par>
                              <p:par>
                                <p:cTn id="15" presetID="10" presetClass="entr" presetSubtype="0" accel="50000" decel="50000" fill="hold" nodeType="withEffect">
                                  <p:stCondLst>
                                    <p:cond delay="0"/>
                                  </p:stCondLst>
                                  <p:childTnLst>
                                    <p:set>
                                      <p:cBhvr>
                                        <p:cTn id="16" dur="1" fill="hold">
                                          <p:stCondLst>
                                            <p:cond delay="0"/>
                                          </p:stCondLst>
                                        </p:cTn>
                                        <p:tgtEl>
                                          <p:spTgt spid="684"/>
                                        </p:tgtEl>
                                        <p:attrNameLst>
                                          <p:attrName>style.visibility</p:attrName>
                                        </p:attrNameLst>
                                      </p:cBhvr>
                                      <p:to>
                                        <p:strVal val="visible"/>
                                      </p:to>
                                    </p:set>
                                    <p:animEffect transition="in" filter="fade">
                                      <p:cBhvr>
                                        <p:cTn id="17" dur="1200"/>
                                        <p:tgtEl>
                                          <p:spTgt spid="684"/>
                                        </p:tgtEl>
                                      </p:cBhvr>
                                    </p:animEffect>
                                  </p:childTnLst>
                                </p:cTn>
                              </p:par>
                              <p:par>
                                <p:cTn id="18" presetID="64" presetClass="path" presetSubtype="0" accel="50000" decel="50000" fill="hold" nodeType="withEffect">
                                  <p:stCondLst>
                                    <p:cond delay="0"/>
                                  </p:stCondLst>
                                  <p:childTnLst>
                                    <p:animMotion origin="layout" path="M 0 0.074074075 L 0 0 E" pathEditMode="relative" ptsTypes="">
                                      <p:cBhvr>
                                        <p:cTn id="19" dur="1200" fill="hold"/>
                                        <p:tgtEl>
                                          <p:spTgt spid="684"/>
                                        </p:tgtEl>
                                        <p:attrNameLst>
                                          <p:attrName>ppt_x</p:attrName>
                                          <p:attrName>ppt_y</p:attrName>
                                        </p:attrNameLst>
                                      </p:cBhvr>
                                    </p:animMotion>
                                  </p:childTnLst>
                                </p:cTn>
                              </p:par>
                              <p:par>
                                <p:cTn id="20" presetID="10" presetClass="entr" presetSubtype="0" accel="50000" decel="50000" fill="hold" nodeType="withEffect">
                                  <p:stCondLst>
                                    <p:cond delay="0"/>
                                  </p:stCondLst>
                                  <p:childTnLst>
                                    <p:set>
                                      <p:cBhvr>
                                        <p:cTn id="21" dur="1" fill="hold">
                                          <p:stCondLst>
                                            <p:cond delay="0"/>
                                          </p:stCondLst>
                                        </p:cTn>
                                        <p:tgtEl>
                                          <p:spTgt spid="686"/>
                                        </p:tgtEl>
                                        <p:attrNameLst>
                                          <p:attrName>style.visibility</p:attrName>
                                        </p:attrNameLst>
                                      </p:cBhvr>
                                      <p:to>
                                        <p:strVal val="visible"/>
                                      </p:to>
                                    </p:set>
                                    <p:animEffect transition="in" filter="fade">
                                      <p:cBhvr>
                                        <p:cTn id="22" dur="1200"/>
                                        <p:tgtEl>
                                          <p:spTgt spid="686"/>
                                        </p:tgtEl>
                                      </p:cBhvr>
                                    </p:animEffect>
                                  </p:childTnLst>
                                </p:cTn>
                              </p:par>
                              <p:par>
                                <p:cTn id="23" presetID="64" presetClass="path" presetSubtype="0" accel="50000" decel="50000" fill="hold" nodeType="withEffect">
                                  <p:stCondLst>
                                    <p:cond delay="0"/>
                                  </p:stCondLst>
                                  <p:childTnLst>
                                    <p:animMotion origin="layout" path="M -1.9550323E-06 0.074074075 L -1.9550323E-06 0 E" pathEditMode="relative" ptsTypes="">
                                      <p:cBhvr>
                                        <p:cTn id="24" dur="1200" fill="hold"/>
                                        <p:tgtEl>
                                          <p:spTgt spid="686"/>
                                        </p:tgtEl>
                                        <p:attrNameLst>
                                          <p:attrName>ppt_x</p:attrName>
                                          <p:attrName>ppt_y</p:attrName>
                                        </p:attrNameLst>
                                      </p:cBhvr>
                                    </p:animMotion>
                                  </p:childTnLst>
                                </p:cTn>
                              </p:par>
                              <p:par>
                                <p:cTn id="25" presetID="10" presetClass="entr" presetSubtype="0" accel="50000" decel="50000" fill="hold" nodeType="withEffect">
                                  <p:stCondLst>
                                    <p:cond delay="1000"/>
                                  </p:stCondLst>
                                  <p:childTnLst>
                                    <p:set>
                                      <p:cBhvr>
                                        <p:cTn id="26" dur="1" fill="hold">
                                          <p:stCondLst>
                                            <p:cond delay="0"/>
                                          </p:stCondLst>
                                        </p:cTn>
                                        <p:tgtEl>
                                          <p:spTgt spid="690"/>
                                        </p:tgtEl>
                                        <p:attrNameLst>
                                          <p:attrName>style.visibility</p:attrName>
                                        </p:attrNameLst>
                                      </p:cBhvr>
                                      <p:to>
                                        <p:strVal val="visible"/>
                                      </p:to>
                                    </p:set>
                                    <p:animEffect transition="in" filter="fade">
                                      <p:cBhvr>
                                        <p:cTn id="27" dur="1000"/>
                                        <p:tgtEl>
                                          <p:spTgt spid="690"/>
                                        </p:tgtEl>
                                      </p:cBhvr>
                                    </p:animEffect>
                                  </p:childTnLst>
                                </p:cTn>
                              </p:par>
                              <p:par>
                                <p:cTn id="28" presetID="64" presetClass="path" presetSubtype="0" accel="50000" decel="50000" fill="hold" nodeType="withEffect">
                                  <p:stCondLst>
                                    <p:cond delay="1000"/>
                                  </p:stCondLst>
                                  <p:childTnLst>
                                    <p:animMotion origin="layout" path="M 0 0.04629282 L 0 -3.475613E-06 E" pathEditMode="relative" ptsTypes="">
                                      <p:cBhvr>
                                        <p:cTn id="29" dur="1000" fill="hold"/>
                                        <p:tgtEl>
                                          <p:spTgt spid="690"/>
                                        </p:tgtEl>
                                        <p:attrNameLst>
                                          <p:attrName>ppt_x</p:attrName>
                                          <p:attrName>ppt_y</p:attrName>
                                        </p:attrNameLst>
                                      </p:cBhvr>
                                    </p:animMotion>
                                  </p:childTnLst>
                                </p:cTn>
                              </p:par>
                              <p:par>
                                <p:cTn id="30" presetID="10" presetClass="entr" presetSubtype="0" accel="50000" decel="50000" fill="hold" nodeType="withEffect">
                                  <p:stCondLst>
                                    <p:cond delay="1140"/>
                                  </p:stCondLst>
                                  <p:childTnLst>
                                    <p:set>
                                      <p:cBhvr>
                                        <p:cTn id="31" dur="1" fill="hold">
                                          <p:stCondLst>
                                            <p:cond delay="0"/>
                                          </p:stCondLst>
                                        </p:cTn>
                                        <p:tgtEl>
                                          <p:spTgt spid="704"/>
                                        </p:tgtEl>
                                        <p:attrNameLst>
                                          <p:attrName>style.visibility</p:attrName>
                                        </p:attrNameLst>
                                      </p:cBhvr>
                                      <p:to>
                                        <p:strVal val="visible"/>
                                      </p:to>
                                    </p:set>
                                    <p:animEffect transition="in" filter="fade">
                                      <p:cBhvr>
                                        <p:cTn id="32" dur="1000"/>
                                        <p:tgtEl>
                                          <p:spTgt spid="704"/>
                                        </p:tgtEl>
                                      </p:cBhvr>
                                    </p:animEffect>
                                  </p:childTnLst>
                                </p:cTn>
                              </p:par>
                              <p:par>
                                <p:cTn id="33" presetID="64" presetClass="path" presetSubtype="0" accel="50000" decel="50000" fill="hold" nodeType="withEffect">
                                  <p:stCondLst>
                                    <p:cond delay="1140"/>
                                  </p:stCondLst>
                                  <p:childTnLst>
                                    <p:animMotion origin="layout" path="M 0 0.046295136 L 0 -1.1585377E-06 E" pathEditMode="relative" ptsTypes="">
                                      <p:cBhvr>
                                        <p:cTn id="34" dur="1000" fill="hold"/>
                                        <p:tgtEl>
                                          <p:spTgt spid="704"/>
                                        </p:tgtEl>
                                        <p:attrNameLst>
                                          <p:attrName>ppt_x</p:attrName>
                                          <p:attrName>ppt_y</p:attrName>
                                        </p:attrNameLst>
                                      </p:cBhvr>
                                    </p:animMotion>
                                  </p:childTnLst>
                                </p:cTn>
                              </p:par>
                              <p:par>
                                <p:cTn id="35" presetID="10" presetClass="entr" presetSubtype="0" accel="50000" decel="50000" fill="hold" nodeType="withEffect">
                                  <p:stCondLst>
                                    <p:cond delay="1280"/>
                                  </p:stCondLst>
                                  <p:childTnLst>
                                    <p:set>
                                      <p:cBhvr>
                                        <p:cTn id="36" dur="1" fill="hold">
                                          <p:stCondLst>
                                            <p:cond delay="0"/>
                                          </p:stCondLst>
                                        </p:cTn>
                                        <p:tgtEl>
                                          <p:spTgt spid="714"/>
                                        </p:tgtEl>
                                        <p:attrNameLst>
                                          <p:attrName>style.visibility</p:attrName>
                                        </p:attrNameLst>
                                      </p:cBhvr>
                                      <p:to>
                                        <p:strVal val="visible"/>
                                      </p:to>
                                    </p:set>
                                    <p:animEffect transition="in" filter="fade">
                                      <p:cBhvr>
                                        <p:cTn id="37" dur="1000"/>
                                        <p:tgtEl>
                                          <p:spTgt spid="714"/>
                                        </p:tgtEl>
                                      </p:cBhvr>
                                    </p:animEffect>
                                  </p:childTnLst>
                                </p:cTn>
                              </p:par>
                              <p:par>
                                <p:cTn id="38" presetID="64" presetClass="path" presetSubtype="0" accel="50000" decel="50000" fill="hold" nodeType="withEffect">
                                  <p:stCondLst>
                                    <p:cond delay="1280"/>
                                  </p:stCondLst>
                                  <p:childTnLst>
                                    <p:animMotion origin="layout" path="M 0 0.046296295 L 0 0 E" pathEditMode="relative" ptsTypes="">
                                      <p:cBhvr>
                                        <p:cTn id="39" dur="1000" fill="hold"/>
                                        <p:tgtEl>
                                          <p:spTgt spid="714"/>
                                        </p:tgtEl>
                                        <p:attrNameLst>
                                          <p:attrName>ppt_x</p:attrName>
                                          <p:attrName>ppt_y</p:attrName>
                                        </p:attrNameLst>
                                      </p:cBhvr>
                                    </p:animMotion>
                                  </p:childTnLst>
                                </p:cTn>
                              </p:par>
                              <p:par>
                                <p:cTn id="40" presetID="10" presetClass="entr" presetSubtype="0" accel="50000" decel="50000" fill="hold" nodeType="withEffect">
                                  <p:stCondLst>
                                    <p:cond delay="1420"/>
                                  </p:stCondLst>
                                  <p:childTnLst>
                                    <p:set>
                                      <p:cBhvr>
                                        <p:cTn id="41" dur="1" fill="hold">
                                          <p:stCondLst>
                                            <p:cond delay="0"/>
                                          </p:stCondLst>
                                        </p:cTn>
                                        <p:tgtEl>
                                          <p:spTgt spid="724"/>
                                        </p:tgtEl>
                                        <p:attrNameLst>
                                          <p:attrName>style.visibility</p:attrName>
                                        </p:attrNameLst>
                                      </p:cBhvr>
                                      <p:to>
                                        <p:strVal val="visible"/>
                                      </p:to>
                                    </p:set>
                                    <p:animEffect transition="in" filter="fade">
                                      <p:cBhvr>
                                        <p:cTn id="42" dur="1000"/>
                                        <p:tgtEl>
                                          <p:spTgt spid="724"/>
                                        </p:tgtEl>
                                      </p:cBhvr>
                                    </p:animEffect>
                                  </p:childTnLst>
                                </p:cTn>
                              </p:par>
                              <p:par>
                                <p:cTn id="43" presetID="64" presetClass="path" presetSubtype="0" accel="50000" decel="50000" fill="hold" nodeType="withEffect">
                                  <p:stCondLst>
                                    <p:cond delay="1420"/>
                                  </p:stCondLst>
                                  <p:childTnLst>
                                    <p:animMotion origin="layout" path="M 0 0.046296295 L 0 0 E" pathEditMode="relative" ptsTypes="">
                                      <p:cBhvr>
                                        <p:cTn id="44" dur="1000" fill="hold"/>
                                        <p:tgtEl>
                                          <p:spTgt spid="724"/>
                                        </p:tgtEl>
                                        <p:attrNameLst>
                                          <p:attrName>ppt_x</p:attrName>
                                          <p:attrName>ppt_y</p:attrName>
                                        </p:attrNameLst>
                                      </p:cBhvr>
                                    </p:animMotion>
                                  </p:childTnLst>
                                </p:cTn>
                              </p:par>
                              <p:par>
                                <p:cTn id="45" presetID="10" presetClass="entr" presetSubtype="0" accel="50000" decel="50000" fill="hold" nodeType="withEffect">
                                  <p:stCondLst>
                                    <p:cond delay="300"/>
                                  </p:stCondLst>
                                  <p:childTnLst>
                                    <p:set>
                                      <p:cBhvr>
                                        <p:cTn id="46" dur="1" fill="hold">
                                          <p:stCondLst>
                                            <p:cond delay="0"/>
                                          </p:stCondLst>
                                        </p:cTn>
                                        <p:tgtEl>
                                          <p:spTgt spid="728"/>
                                        </p:tgtEl>
                                        <p:attrNameLst>
                                          <p:attrName>style.visibility</p:attrName>
                                        </p:attrNameLst>
                                      </p:cBhvr>
                                      <p:to>
                                        <p:strVal val="visible"/>
                                      </p:to>
                                    </p:set>
                                    <p:animEffect transition="in" filter="fade">
                                      <p:cBhvr>
                                        <p:cTn id="47" dur="600"/>
                                        <p:tgtEl>
                                          <p:spTgt spid="728"/>
                                        </p:tgtEl>
                                      </p:cBhvr>
                                    </p:animEffect>
                                  </p:childTnLst>
                                </p:cTn>
                              </p:par>
                              <p:par>
                                <p:cTn id="48" presetID="64" presetClass="path" presetSubtype="0" accel="50000" decel="50000" fill="hold" nodeType="withEffect">
                                  <p:stCondLst>
                                    <p:cond delay="300"/>
                                  </p:stCondLst>
                                  <p:childTnLst>
                                    <p:animMotion origin="layout" path="M 0 0.04629225 L 0 -4.0478176E-06 E" pathEditMode="relative" ptsTypes="">
                                      <p:cBhvr>
                                        <p:cTn id="49" dur="600" fill="hold"/>
                                        <p:tgtEl>
                                          <p:spTgt spid="728"/>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0" grpId="0"/>
      <p:bldP spid="682" grpId="0"/>
      <p:bldP spid="684" grpId="0"/>
      <p:bldP spid="686" grpId="0"/>
      <p:bldP spid="690" grpId="0"/>
      <p:bldP spid="704" grpId="0"/>
      <p:bldP spid="714" grpId="0"/>
      <p:bldP spid="724" grpId="0"/>
      <p:bldP spid="72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9"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2">
            <a:alphaModFix/>
          </a:blip>
          <a:stretch/>
        </p:blipFill>
        <p:spPr>
          <a:xfrm>
            <a:off x="0" y="0"/>
            <a:ext cx="18288000" cy="10287000"/>
          </a:xfrm>
          <a:prstGeom prst="rect">
            <a:avLst/>
          </a:prstGeom>
        </p:spPr>
      </p:pic>
      <p:pic>
        <p:nvPicPr>
          <p:cNvPr id="680"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3">
            <a:alphaModFix/>
          </a:blip>
          <a:stretch/>
        </p:blipFill>
        <p:spPr>
          <a:xfrm>
            <a:off x="0" y="0"/>
            <a:ext cx="5715000" cy="5715000"/>
          </a:xfrm>
          <a:prstGeom prst="rect">
            <a:avLst/>
          </a:prstGeom>
        </p:spPr>
      </p:pic>
      <p:pic>
        <p:nvPicPr>
          <p:cNvPr id="682"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4">
            <a:alphaModFix/>
          </a:blip>
          <a:stretch/>
        </p:blipFill>
        <p:spPr>
          <a:xfrm>
            <a:off x="8046815" y="0"/>
            <a:ext cx="10239375" cy="10287000"/>
          </a:xfrm>
          <a:prstGeom prst="rect">
            <a:avLst/>
          </a:prstGeom>
        </p:spPr>
      </p:pic>
      <p:pic>
        <p:nvPicPr>
          <p:cNvPr id="684" name="layoutShapeInnerChild7">
            <a:extLst>
              <a:ext uri="{FF2B5EF4-FFF2-40B4-BE49-F238E27FC236}">
                <a16:creationId xmlns:a16="http://schemas.microsoft.com/office/drawing/2014/main" id="{A8642F66-C0BB-4949-9A9C-024B120A5D52}"/>
              </a:ext>
            </a:extLst>
          </p:cNvPr>
          <p:cNvPicPr>
            <a:picLocks noChangeAspect="1"/>
          </p:cNvPicPr>
          <p:nvPr/>
        </p:nvPicPr>
        <p:blipFill rotWithShape="1">
          <a:blip r:embed="rId5">
            <a:alphaModFix/>
            <a:extLst>
              <a:ext uri="{5B0CBD76-6E04-473D-BD52-1612F140CD41}">
                <asvg:svgBlip xmlns:asvg="http://schemas.microsoft.com/office/drawing/2016/SVG/main" xmlns:p14="http://schemas.microsoft.com/office/powerpoint/2010/main" xmlns:a14="http://schemas.microsoft.com/office/drawing/2010/main" xmlns:a16="http://schemas.microsoft.com/office/drawing/2014/main" xmlns="" r:embed="rId239"/>
                <a14:useLocalDpi xmlns:a14="http://schemas.microsoft.com/office/drawing/2010/main" xmlns:p14="http://schemas.microsoft.com/office/powerpoint/2010/main" xmlns:asvg="http://schemas.microsoft.com/office/drawing/2016/SVG/main" xmlns:a16="http://schemas.microsoft.com/office/drawing/2014/main" xmlns="" val="0"/>
              </a:ext>
            </a:extLst>
          </a:blip>
          <a:srcRect/>
          <a:stretch/>
        </p:blipFill>
        <p:spPr>
          <a:xfrm>
            <a:off x="15963900" y="5448300"/>
            <a:ext cx="2324100" cy="4834681"/>
          </a:xfrm>
          <a:prstGeom prst="rect">
            <a:avLst/>
          </a:prstGeom>
        </p:spPr>
      </p:pic>
      <p:pic>
        <p:nvPicPr>
          <p:cNvPr id="686" name="layoutShapeInnerChild9">
            <a:extLst>
              <a:ext uri="{FF2B5EF4-FFF2-40B4-BE49-F238E27FC236}">
                <a16:creationId xmlns:a16="http://schemas.microsoft.com/office/drawing/2014/main" id="{A8642F66-C0BB-4949-9A9C-024B120A5D52}"/>
              </a:ext>
            </a:extLst>
          </p:cNvPr>
          <p:cNvPicPr>
            <a:picLocks noChangeAspect="1"/>
          </p:cNvPicPr>
          <p:nvPr/>
        </p:nvPicPr>
        <p:blipFill rotWithShape="1">
          <a:blip r:embed="rId240">
            <a:alphaModFix/>
            <a:extLst>
              <a:ext uri="{8139D3F6-71E9-4C0D-AB0C-D5064452F899}">
                <asvg:svgBlip xmlns:asvg="http://schemas.microsoft.com/office/drawing/2016/SVG/main" xmlns:p14="http://schemas.microsoft.com/office/powerpoint/2010/main" xmlns:a14="http://schemas.microsoft.com/office/drawing/2010/main" xmlns:a16="http://schemas.microsoft.com/office/drawing/2014/main" xmlns="" r:embed="rId242"/>
                <a14:useLocalDpi xmlns:a14="http://schemas.microsoft.com/office/drawing/2010/main" xmlns:p14="http://schemas.microsoft.com/office/powerpoint/2010/main" xmlns:asvg="http://schemas.microsoft.com/office/drawing/2016/SVG/main" xmlns:a16="http://schemas.microsoft.com/office/drawing/2014/main" xmlns="" val="0"/>
              </a:ext>
            </a:extLst>
          </a:blip>
          <a:srcRect/>
          <a:stretch/>
        </p:blipFill>
        <p:spPr>
          <a:xfrm>
            <a:off x="0" y="514350"/>
            <a:ext cx="1947119" cy="5143500"/>
          </a:xfrm>
          <a:prstGeom prst="rect">
            <a:avLst/>
          </a:prstGeom>
        </p:spPr>
      </p:pic>
      <p:sp>
        <p:nvSpPr>
          <p:cNvPr id="690" name="Primary Heading-0">
            <a:extLst>
              <a:ext uri="{FF2B5EF4-FFF2-40B4-BE49-F238E27FC236}">
                <a16:creationId xmlns:a16="http://schemas.microsoft.com/office/drawing/2014/main" id="{111B4A49-B930-4A89-A1CD-6CA2B3D95AED}"/>
              </a:ext>
            </a:extLst>
          </p:cNvPr>
          <p:cNvSpPr txBox="1"/>
          <p:nvPr/>
        </p:nvSpPr>
        <p:spPr>
          <a:xfrm>
            <a:off x="1676400" y="1993686"/>
            <a:ext cx="5648325" cy="343299"/>
          </a:xfrm>
          <a:prstGeom prst="rect">
            <a:avLst/>
          </a:prstGeom>
          <a:noFill/>
        </p:spPr>
        <p:txBody>
          <a:bodyPr vertOverflow="clip" horzOverflow="clip" wrap="square" lIns="0" tIns="0" rIns="0" bIns="0" rtlCol="0" anchor="t">
            <a:spAutoFit/>
          </a:bodyPr>
          <a:lstStyle/>
          <a:p>
            <a:pPr>
              <a:lnSpc>
                <a:spcPts val="2940"/>
              </a:lnSpc>
            </a:pPr>
            <a:r>
              <a:rPr lang="en-US" sz="2100" spc="-42" dirty="0">
                <a:solidFill>
                  <a:srgbClr val="181C24">
                    <a:alpha val="100000"/>
                  </a:srgbClr>
                </a:solidFill>
                <a:latin typeface="IBM Plex Serif SemiBold" panose="00000700000000000000" pitchFamily="2" charset="0"/>
              </a:rPr>
              <a:t>CRM Data Model </a:t>
            </a:r>
          </a:p>
        </p:txBody>
      </p:sp>
      <p:pic>
        <p:nvPicPr>
          <p:cNvPr id="704"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243">
            <a:alphaModFix/>
          </a:blip>
          <a:stretch/>
        </p:blipFill>
        <p:spPr>
          <a:xfrm>
            <a:off x="9372600" y="3621596"/>
            <a:ext cx="533400" cy="533400"/>
          </a:xfrm>
          <a:prstGeom prst="rect">
            <a:avLst/>
          </a:prstGeom>
        </p:spPr>
      </p:pic>
      <p:pic>
        <p:nvPicPr>
          <p:cNvPr id="714"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243">
            <a:alphaModFix/>
          </a:blip>
          <a:stretch/>
        </p:blipFill>
        <p:spPr>
          <a:xfrm>
            <a:off x="1409700" y="6305550"/>
            <a:ext cx="533400" cy="533400"/>
          </a:xfrm>
          <a:prstGeom prst="rect">
            <a:avLst/>
          </a:prstGeom>
        </p:spPr>
      </p:pic>
      <p:pic>
        <p:nvPicPr>
          <p:cNvPr id="724"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243">
            <a:alphaModFix/>
          </a:blip>
          <a:stretch/>
        </p:blipFill>
        <p:spPr>
          <a:xfrm>
            <a:off x="9372600" y="6305550"/>
            <a:ext cx="533400" cy="533400"/>
          </a:xfrm>
          <a:prstGeom prst="rect">
            <a:avLst/>
          </a:prstGeom>
        </p:spPr>
      </p:pic>
      <p:sp>
        <p:nvSpPr>
          <p:cNvPr id="728" name="Click here to edit title-418">
            <a:extLst>
              <a:ext uri="{FF2B5EF4-FFF2-40B4-BE49-F238E27FC236}">
                <a16:creationId xmlns:a16="http://schemas.microsoft.com/office/drawing/2014/main" id="{111B4A49-B930-4A89-A1CD-6CA2B3D95AED}"/>
              </a:ext>
            </a:extLst>
          </p:cNvPr>
          <p:cNvSpPr txBox="1"/>
          <p:nvPr/>
        </p:nvSpPr>
        <p:spPr>
          <a:xfrm>
            <a:off x="1246861" y="832597"/>
            <a:ext cx="15516225" cy="638445"/>
          </a:xfrm>
          <a:prstGeom prst="rect">
            <a:avLst/>
          </a:prstGeom>
          <a:noFill/>
        </p:spPr>
        <p:txBody>
          <a:bodyPr vertOverflow="clip" horzOverflow="clip" wrap="square" lIns="0" tIns="0" rIns="0" bIns="0" rtlCol="0" anchor="t">
            <a:spAutoFit/>
          </a:bodyPr>
          <a:lstStyle/>
          <a:p>
            <a:pPr algn="ctr">
              <a:lnSpc>
                <a:spcPts val="5292"/>
              </a:lnSpc>
            </a:pPr>
            <a:r>
              <a:rPr lang="en-US" sz="4200" spc="-84" dirty="0">
                <a:solidFill>
                  <a:srgbClr val="181C24">
                    <a:alpha val="100000"/>
                  </a:srgbClr>
                </a:solidFill>
                <a:latin typeface="IBM Plex Serif SemiBold" panose="00000700000000000000" pitchFamily="2" charset="0"/>
              </a:rPr>
              <a:t>ER Data Model for Database</a:t>
            </a:r>
          </a:p>
        </p:txBody>
      </p:sp>
      <p:pic>
        <p:nvPicPr>
          <p:cNvPr id="14" name="Picture 13">
            <a:extLst>
              <a:ext uri="{FF2B5EF4-FFF2-40B4-BE49-F238E27FC236}">
                <a16:creationId xmlns:a16="http://schemas.microsoft.com/office/drawing/2014/main" id="{A4F91F1D-3E71-4E3F-B9E9-34F5F2A086C9}"/>
              </a:ext>
            </a:extLst>
          </p:cNvPr>
          <p:cNvPicPr>
            <a:picLocks noChangeAspect="1"/>
          </p:cNvPicPr>
          <p:nvPr/>
        </p:nvPicPr>
        <p:blipFill>
          <a:blip r:embed="rId244"/>
          <a:stretch>
            <a:fillRect/>
          </a:stretch>
        </p:blipFill>
        <p:spPr>
          <a:xfrm>
            <a:off x="2943947" y="3136449"/>
            <a:ext cx="9243956" cy="6162637"/>
          </a:xfrm>
          <a:prstGeom prst="rect">
            <a:avLst/>
          </a:prstGeom>
        </p:spPr>
      </p:pic>
    </p:spTree>
    <p:extLst>
      <p:ext uri="{BB962C8B-B14F-4D97-AF65-F5344CB8AC3E}">
        <p14:creationId xmlns:p14="http://schemas.microsoft.com/office/powerpoint/2010/main" val="3436891401"/>
      </p:ext>
    </p:extLst>
  </p:cSld>
  <p:clrMapOvr>
    <a:masterClrMapping/>
  </p:clrMapOvr>
  <mc:AlternateContent xmlns:mc="http://schemas.openxmlformats.org/markup-compatibility/2006" xmlns:p14="http://schemas.microsoft.com/office/powerpoint/2010/main">
    <mc:Choice Requires="p14">
      <p:transition spd="med" p14:dur="700" advClick="0">
        <p:push dir="u"/>
      </p:transition>
    </mc:Choice>
    <mc:Fallback xmlns="">
      <p:transition spd="med" advClick="0">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accel="50000" decel="50000" fill="hold" nodeType="withEffect">
                                  <p:stCondLst>
                                    <p:cond delay="0"/>
                                  </p:stCondLst>
                                  <p:childTnLst>
                                    <p:set>
                                      <p:cBhvr>
                                        <p:cTn id="6" dur="1" fill="hold">
                                          <p:stCondLst>
                                            <p:cond delay="0"/>
                                          </p:stCondLst>
                                        </p:cTn>
                                        <p:tgtEl>
                                          <p:spTgt spid="680"/>
                                        </p:tgtEl>
                                        <p:attrNameLst>
                                          <p:attrName>style.visibility</p:attrName>
                                        </p:attrNameLst>
                                      </p:cBhvr>
                                      <p:to>
                                        <p:strVal val="visible"/>
                                      </p:to>
                                    </p:set>
                                    <p:animEffect transition="in" filter="fade">
                                      <p:cBhvr>
                                        <p:cTn id="7" dur="1200"/>
                                        <p:tgtEl>
                                          <p:spTgt spid="680"/>
                                        </p:tgtEl>
                                      </p:cBhvr>
                                    </p:animEffect>
                                  </p:childTnLst>
                                </p:cTn>
                              </p:par>
                              <p:par>
                                <p:cTn id="8" presetID="64" presetClass="path" presetSubtype="0" accel="50000" decel="50000" fill="hold" nodeType="withEffect">
                                  <p:stCondLst>
                                    <p:cond delay="0"/>
                                  </p:stCondLst>
                                  <p:childTnLst>
                                    <p:animMotion origin="layout" path="M 0 0.074074075 L 0 0 E" pathEditMode="relative" ptsTypes="">
                                      <p:cBhvr>
                                        <p:cTn id="9" dur="1200" fill="hold"/>
                                        <p:tgtEl>
                                          <p:spTgt spid="680"/>
                                        </p:tgtEl>
                                        <p:attrNameLst>
                                          <p:attrName>ppt_x</p:attrName>
                                          <p:attrName>ppt_y</p:attrName>
                                        </p:attrNameLst>
                                      </p:cBhvr>
                                    </p:animMotion>
                                  </p:childTnLst>
                                </p:cTn>
                              </p:par>
                              <p:par>
                                <p:cTn id="10" presetID="10" presetClass="entr" presetSubtype="0" accel="50000" decel="50000" fill="hold" nodeType="withEffect">
                                  <p:stCondLst>
                                    <p:cond delay="0"/>
                                  </p:stCondLst>
                                  <p:childTnLst>
                                    <p:set>
                                      <p:cBhvr>
                                        <p:cTn id="11" dur="1" fill="hold">
                                          <p:stCondLst>
                                            <p:cond delay="0"/>
                                          </p:stCondLst>
                                        </p:cTn>
                                        <p:tgtEl>
                                          <p:spTgt spid="682"/>
                                        </p:tgtEl>
                                        <p:attrNameLst>
                                          <p:attrName>style.visibility</p:attrName>
                                        </p:attrNameLst>
                                      </p:cBhvr>
                                      <p:to>
                                        <p:strVal val="visible"/>
                                      </p:to>
                                    </p:set>
                                    <p:animEffect transition="in" filter="fade">
                                      <p:cBhvr>
                                        <p:cTn id="12" dur="1200"/>
                                        <p:tgtEl>
                                          <p:spTgt spid="682"/>
                                        </p:tgtEl>
                                      </p:cBhvr>
                                    </p:animEffect>
                                  </p:childTnLst>
                                </p:cTn>
                              </p:par>
                              <p:par>
                                <p:cTn id="13" presetID="64" presetClass="path" presetSubtype="0" accel="50000" decel="50000" fill="hold" nodeType="withEffect">
                                  <p:stCondLst>
                                    <p:cond delay="0"/>
                                  </p:stCondLst>
                                  <p:childTnLst>
                                    <p:animMotion origin="layout" path="M 1.3033549E-06 0.074074075 L 1.3033549E-06 0 E" pathEditMode="relative" ptsTypes="">
                                      <p:cBhvr>
                                        <p:cTn id="14" dur="1200" fill="hold"/>
                                        <p:tgtEl>
                                          <p:spTgt spid="682"/>
                                        </p:tgtEl>
                                        <p:attrNameLst>
                                          <p:attrName>ppt_x</p:attrName>
                                          <p:attrName>ppt_y</p:attrName>
                                        </p:attrNameLst>
                                      </p:cBhvr>
                                    </p:animMotion>
                                  </p:childTnLst>
                                </p:cTn>
                              </p:par>
                              <p:par>
                                <p:cTn id="15" presetID="10" presetClass="entr" presetSubtype="0" accel="50000" decel="50000" fill="hold" nodeType="withEffect">
                                  <p:stCondLst>
                                    <p:cond delay="0"/>
                                  </p:stCondLst>
                                  <p:childTnLst>
                                    <p:set>
                                      <p:cBhvr>
                                        <p:cTn id="16" dur="1" fill="hold">
                                          <p:stCondLst>
                                            <p:cond delay="0"/>
                                          </p:stCondLst>
                                        </p:cTn>
                                        <p:tgtEl>
                                          <p:spTgt spid="684"/>
                                        </p:tgtEl>
                                        <p:attrNameLst>
                                          <p:attrName>style.visibility</p:attrName>
                                        </p:attrNameLst>
                                      </p:cBhvr>
                                      <p:to>
                                        <p:strVal val="visible"/>
                                      </p:to>
                                    </p:set>
                                    <p:animEffect transition="in" filter="fade">
                                      <p:cBhvr>
                                        <p:cTn id="17" dur="1200"/>
                                        <p:tgtEl>
                                          <p:spTgt spid="684"/>
                                        </p:tgtEl>
                                      </p:cBhvr>
                                    </p:animEffect>
                                  </p:childTnLst>
                                </p:cTn>
                              </p:par>
                              <p:par>
                                <p:cTn id="18" presetID="64" presetClass="path" presetSubtype="0" accel="50000" decel="50000" fill="hold" nodeType="withEffect">
                                  <p:stCondLst>
                                    <p:cond delay="0"/>
                                  </p:stCondLst>
                                  <p:childTnLst>
                                    <p:animMotion origin="layout" path="M 0 0.074074075 L 0 0 E" pathEditMode="relative" ptsTypes="">
                                      <p:cBhvr>
                                        <p:cTn id="19" dur="1200" fill="hold"/>
                                        <p:tgtEl>
                                          <p:spTgt spid="684"/>
                                        </p:tgtEl>
                                        <p:attrNameLst>
                                          <p:attrName>ppt_x</p:attrName>
                                          <p:attrName>ppt_y</p:attrName>
                                        </p:attrNameLst>
                                      </p:cBhvr>
                                    </p:animMotion>
                                  </p:childTnLst>
                                </p:cTn>
                              </p:par>
                              <p:par>
                                <p:cTn id="20" presetID="10" presetClass="entr" presetSubtype="0" accel="50000" decel="50000" fill="hold" nodeType="withEffect">
                                  <p:stCondLst>
                                    <p:cond delay="0"/>
                                  </p:stCondLst>
                                  <p:childTnLst>
                                    <p:set>
                                      <p:cBhvr>
                                        <p:cTn id="21" dur="1" fill="hold">
                                          <p:stCondLst>
                                            <p:cond delay="0"/>
                                          </p:stCondLst>
                                        </p:cTn>
                                        <p:tgtEl>
                                          <p:spTgt spid="686"/>
                                        </p:tgtEl>
                                        <p:attrNameLst>
                                          <p:attrName>style.visibility</p:attrName>
                                        </p:attrNameLst>
                                      </p:cBhvr>
                                      <p:to>
                                        <p:strVal val="visible"/>
                                      </p:to>
                                    </p:set>
                                    <p:animEffect transition="in" filter="fade">
                                      <p:cBhvr>
                                        <p:cTn id="22" dur="1200"/>
                                        <p:tgtEl>
                                          <p:spTgt spid="686"/>
                                        </p:tgtEl>
                                      </p:cBhvr>
                                    </p:animEffect>
                                  </p:childTnLst>
                                </p:cTn>
                              </p:par>
                              <p:par>
                                <p:cTn id="23" presetID="64" presetClass="path" presetSubtype="0" accel="50000" decel="50000" fill="hold" nodeType="withEffect">
                                  <p:stCondLst>
                                    <p:cond delay="0"/>
                                  </p:stCondLst>
                                  <p:childTnLst>
                                    <p:animMotion origin="layout" path="M -1.9550323E-06 0.074074075 L -1.9550323E-06 0 E" pathEditMode="relative" ptsTypes="">
                                      <p:cBhvr>
                                        <p:cTn id="24" dur="1200" fill="hold"/>
                                        <p:tgtEl>
                                          <p:spTgt spid="686"/>
                                        </p:tgtEl>
                                        <p:attrNameLst>
                                          <p:attrName>ppt_x</p:attrName>
                                          <p:attrName>ppt_y</p:attrName>
                                        </p:attrNameLst>
                                      </p:cBhvr>
                                    </p:animMotion>
                                  </p:childTnLst>
                                </p:cTn>
                              </p:par>
                              <p:par>
                                <p:cTn id="25" presetID="10" presetClass="entr" presetSubtype="0" accel="50000" decel="50000" fill="hold" nodeType="withEffect">
                                  <p:stCondLst>
                                    <p:cond delay="1000"/>
                                  </p:stCondLst>
                                  <p:childTnLst>
                                    <p:set>
                                      <p:cBhvr>
                                        <p:cTn id="26" dur="1" fill="hold">
                                          <p:stCondLst>
                                            <p:cond delay="0"/>
                                          </p:stCondLst>
                                        </p:cTn>
                                        <p:tgtEl>
                                          <p:spTgt spid="690"/>
                                        </p:tgtEl>
                                        <p:attrNameLst>
                                          <p:attrName>style.visibility</p:attrName>
                                        </p:attrNameLst>
                                      </p:cBhvr>
                                      <p:to>
                                        <p:strVal val="visible"/>
                                      </p:to>
                                    </p:set>
                                    <p:animEffect transition="in" filter="fade">
                                      <p:cBhvr>
                                        <p:cTn id="27" dur="1000"/>
                                        <p:tgtEl>
                                          <p:spTgt spid="690"/>
                                        </p:tgtEl>
                                      </p:cBhvr>
                                    </p:animEffect>
                                  </p:childTnLst>
                                </p:cTn>
                              </p:par>
                              <p:par>
                                <p:cTn id="28" presetID="64" presetClass="path" presetSubtype="0" accel="50000" decel="50000" fill="hold" nodeType="withEffect">
                                  <p:stCondLst>
                                    <p:cond delay="1000"/>
                                  </p:stCondLst>
                                  <p:childTnLst>
                                    <p:animMotion origin="layout" path="M 0 0.04629282 L 0 -3.475613E-06 E" pathEditMode="relative" ptsTypes="">
                                      <p:cBhvr>
                                        <p:cTn id="29" dur="1000" fill="hold"/>
                                        <p:tgtEl>
                                          <p:spTgt spid="690"/>
                                        </p:tgtEl>
                                        <p:attrNameLst>
                                          <p:attrName>ppt_x</p:attrName>
                                          <p:attrName>ppt_y</p:attrName>
                                        </p:attrNameLst>
                                      </p:cBhvr>
                                    </p:animMotion>
                                  </p:childTnLst>
                                </p:cTn>
                              </p:par>
                              <p:par>
                                <p:cTn id="30" presetID="10" presetClass="entr" presetSubtype="0" accel="50000" decel="50000" fill="hold" nodeType="withEffect">
                                  <p:stCondLst>
                                    <p:cond delay="1140"/>
                                  </p:stCondLst>
                                  <p:childTnLst>
                                    <p:set>
                                      <p:cBhvr>
                                        <p:cTn id="31" dur="1" fill="hold">
                                          <p:stCondLst>
                                            <p:cond delay="0"/>
                                          </p:stCondLst>
                                        </p:cTn>
                                        <p:tgtEl>
                                          <p:spTgt spid="704"/>
                                        </p:tgtEl>
                                        <p:attrNameLst>
                                          <p:attrName>style.visibility</p:attrName>
                                        </p:attrNameLst>
                                      </p:cBhvr>
                                      <p:to>
                                        <p:strVal val="visible"/>
                                      </p:to>
                                    </p:set>
                                    <p:animEffect transition="in" filter="fade">
                                      <p:cBhvr>
                                        <p:cTn id="32" dur="1000"/>
                                        <p:tgtEl>
                                          <p:spTgt spid="704"/>
                                        </p:tgtEl>
                                      </p:cBhvr>
                                    </p:animEffect>
                                  </p:childTnLst>
                                </p:cTn>
                              </p:par>
                              <p:par>
                                <p:cTn id="33" presetID="64" presetClass="path" presetSubtype="0" accel="50000" decel="50000" fill="hold" nodeType="withEffect">
                                  <p:stCondLst>
                                    <p:cond delay="1140"/>
                                  </p:stCondLst>
                                  <p:childTnLst>
                                    <p:animMotion origin="layout" path="M 0 0.046295136 L 0 -1.1585377E-06 E" pathEditMode="relative" ptsTypes="">
                                      <p:cBhvr>
                                        <p:cTn id="34" dur="1000" fill="hold"/>
                                        <p:tgtEl>
                                          <p:spTgt spid="704"/>
                                        </p:tgtEl>
                                        <p:attrNameLst>
                                          <p:attrName>ppt_x</p:attrName>
                                          <p:attrName>ppt_y</p:attrName>
                                        </p:attrNameLst>
                                      </p:cBhvr>
                                    </p:animMotion>
                                  </p:childTnLst>
                                </p:cTn>
                              </p:par>
                              <p:par>
                                <p:cTn id="35" presetID="10" presetClass="entr" presetSubtype="0" accel="50000" decel="50000" fill="hold" nodeType="withEffect">
                                  <p:stCondLst>
                                    <p:cond delay="1280"/>
                                  </p:stCondLst>
                                  <p:childTnLst>
                                    <p:set>
                                      <p:cBhvr>
                                        <p:cTn id="36" dur="1" fill="hold">
                                          <p:stCondLst>
                                            <p:cond delay="0"/>
                                          </p:stCondLst>
                                        </p:cTn>
                                        <p:tgtEl>
                                          <p:spTgt spid="714"/>
                                        </p:tgtEl>
                                        <p:attrNameLst>
                                          <p:attrName>style.visibility</p:attrName>
                                        </p:attrNameLst>
                                      </p:cBhvr>
                                      <p:to>
                                        <p:strVal val="visible"/>
                                      </p:to>
                                    </p:set>
                                    <p:animEffect transition="in" filter="fade">
                                      <p:cBhvr>
                                        <p:cTn id="37" dur="1000"/>
                                        <p:tgtEl>
                                          <p:spTgt spid="714"/>
                                        </p:tgtEl>
                                      </p:cBhvr>
                                    </p:animEffect>
                                  </p:childTnLst>
                                </p:cTn>
                              </p:par>
                              <p:par>
                                <p:cTn id="38" presetID="64" presetClass="path" presetSubtype="0" accel="50000" decel="50000" fill="hold" nodeType="withEffect">
                                  <p:stCondLst>
                                    <p:cond delay="1280"/>
                                  </p:stCondLst>
                                  <p:childTnLst>
                                    <p:animMotion origin="layout" path="M 0 0.046296295 L 0 0 E" pathEditMode="relative" ptsTypes="">
                                      <p:cBhvr>
                                        <p:cTn id="39" dur="1000" fill="hold"/>
                                        <p:tgtEl>
                                          <p:spTgt spid="714"/>
                                        </p:tgtEl>
                                        <p:attrNameLst>
                                          <p:attrName>ppt_x</p:attrName>
                                          <p:attrName>ppt_y</p:attrName>
                                        </p:attrNameLst>
                                      </p:cBhvr>
                                    </p:animMotion>
                                  </p:childTnLst>
                                </p:cTn>
                              </p:par>
                              <p:par>
                                <p:cTn id="40" presetID="10" presetClass="entr" presetSubtype="0" accel="50000" decel="50000" fill="hold" nodeType="withEffect">
                                  <p:stCondLst>
                                    <p:cond delay="1420"/>
                                  </p:stCondLst>
                                  <p:childTnLst>
                                    <p:set>
                                      <p:cBhvr>
                                        <p:cTn id="41" dur="1" fill="hold">
                                          <p:stCondLst>
                                            <p:cond delay="0"/>
                                          </p:stCondLst>
                                        </p:cTn>
                                        <p:tgtEl>
                                          <p:spTgt spid="724"/>
                                        </p:tgtEl>
                                        <p:attrNameLst>
                                          <p:attrName>style.visibility</p:attrName>
                                        </p:attrNameLst>
                                      </p:cBhvr>
                                      <p:to>
                                        <p:strVal val="visible"/>
                                      </p:to>
                                    </p:set>
                                    <p:animEffect transition="in" filter="fade">
                                      <p:cBhvr>
                                        <p:cTn id="42" dur="1000"/>
                                        <p:tgtEl>
                                          <p:spTgt spid="724"/>
                                        </p:tgtEl>
                                      </p:cBhvr>
                                    </p:animEffect>
                                  </p:childTnLst>
                                </p:cTn>
                              </p:par>
                              <p:par>
                                <p:cTn id="43" presetID="64" presetClass="path" presetSubtype="0" accel="50000" decel="50000" fill="hold" nodeType="withEffect">
                                  <p:stCondLst>
                                    <p:cond delay="1420"/>
                                  </p:stCondLst>
                                  <p:childTnLst>
                                    <p:animMotion origin="layout" path="M 0 0.046296295 L 0 0 E" pathEditMode="relative" ptsTypes="">
                                      <p:cBhvr>
                                        <p:cTn id="44" dur="1000" fill="hold"/>
                                        <p:tgtEl>
                                          <p:spTgt spid="724"/>
                                        </p:tgtEl>
                                        <p:attrNameLst>
                                          <p:attrName>ppt_x</p:attrName>
                                          <p:attrName>ppt_y</p:attrName>
                                        </p:attrNameLst>
                                      </p:cBhvr>
                                    </p:animMotion>
                                  </p:childTnLst>
                                </p:cTn>
                              </p:par>
                              <p:par>
                                <p:cTn id="45" presetID="10" presetClass="entr" presetSubtype="0" accel="50000" decel="50000" fill="hold" nodeType="withEffect">
                                  <p:stCondLst>
                                    <p:cond delay="300"/>
                                  </p:stCondLst>
                                  <p:childTnLst>
                                    <p:set>
                                      <p:cBhvr>
                                        <p:cTn id="46" dur="1" fill="hold">
                                          <p:stCondLst>
                                            <p:cond delay="0"/>
                                          </p:stCondLst>
                                        </p:cTn>
                                        <p:tgtEl>
                                          <p:spTgt spid="728"/>
                                        </p:tgtEl>
                                        <p:attrNameLst>
                                          <p:attrName>style.visibility</p:attrName>
                                        </p:attrNameLst>
                                      </p:cBhvr>
                                      <p:to>
                                        <p:strVal val="visible"/>
                                      </p:to>
                                    </p:set>
                                    <p:animEffect transition="in" filter="fade">
                                      <p:cBhvr>
                                        <p:cTn id="47" dur="600"/>
                                        <p:tgtEl>
                                          <p:spTgt spid="728"/>
                                        </p:tgtEl>
                                      </p:cBhvr>
                                    </p:animEffect>
                                  </p:childTnLst>
                                </p:cTn>
                              </p:par>
                              <p:par>
                                <p:cTn id="48" presetID="64" presetClass="path" presetSubtype="0" accel="50000" decel="50000" fill="hold" nodeType="withEffect">
                                  <p:stCondLst>
                                    <p:cond delay="300"/>
                                  </p:stCondLst>
                                  <p:childTnLst>
                                    <p:animMotion origin="layout" path="M 0 0.04629225 L 0 -4.0478176E-06 E" pathEditMode="relative" ptsTypes="">
                                      <p:cBhvr>
                                        <p:cTn id="49" dur="600" fill="hold"/>
                                        <p:tgtEl>
                                          <p:spTgt spid="728"/>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0" grpId="0"/>
      <p:bldP spid="682" grpId="0"/>
      <p:bldP spid="684" grpId="0"/>
      <p:bldP spid="686" grpId="0"/>
      <p:bldP spid="690" grpId="0"/>
      <p:bldP spid="704" grpId="0"/>
      <p:bldP spid="714" grpId="0"/>
      <p:bldP spid="724" grpId="0"/>
      <p:bldP spid="72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9"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2">
            <a:alphaModFix/>
          </a:blip>
          <a:stretch/>
        </p:blipFill>
        <p:spPr>
          <a:xfrm>
            <a:off x="0" y="0"/>
            <a:ext cx="18288000" cy="10287000"/>
          </a:xfrm>
          <a:prstGeom prst="rect">
            <a:avLst/>
          </a:prstGeom>
        </p:spPr>
      </p:pic>
      <p:pic>
        <p:nvPicPr>
          <p:cNvPr id="680"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3">
            <a:alphaModFix/>
          </a:blip>
          <a:stretch/>
        </p:blipFill>
        <p:spPr>
          <a:xfrm>
            <a:off x="0" y="0"/>
            <a:ext cx="5715000" cy="5715000"/>
          </a:xfrm>
          <a:prstGeom prst="rect">
            <a:avLst/>
          </a:prstGeom>
        </p:spPr>
      </p:pic>
      <p:pic>
        <p:nvPicPr>
          <p:cNvPr id="682"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4">
            <a:alphaModFix/>
          </a:blip>
          <a:stretch/>
        </p:blipFill>
        <p:spPr>
          <a:xfrm>
            <a:off x="8046815" y="0"/>
            <a:ext cx="10239375" cy="10287000"/>
          </a:xfrm>
          <a:prstGeom prst="rect">
            <a:avLst/>
          </a:prstGeom>
        </p:spPr>
      </p:pic>
      <p:pic>
        <p:nvPicPr>
          <p:cNvPr id="684" name="layoutShapeInnerChild7">
            <a:extLst>
              <a:ext uri="{FF2B5EF4-FFF2-40B4-BE49-F238E27FC236}">
                <a16:creationId xmlns:a16="http://schemas.microsoft.com/office/drawing/2014/main" id="{A8642F66-C0BB-4949-9A9C-024B120A5D52}"/>
              </a:ext>
            </a:extLst>
          </p:cNvPr>
          <p:cNvPicPr>
            <a:picLocks noChangeAspect="1"/>
          </p:cNvPicPr>
          <p:nvPr/>
        </p:nvPicPr>
        <p:blipFill rotWithShape="1">
          <a:blip r:embed="rId5">
            <a:alphaModFix/>
            <a:extLst>
              <a:ext uri="{5B0CBD76-6E04-473D-BD52-1612F140CD41}">
                <asvg:svgBlip xmlns:asvg="http://schemas.microsoft.com/office/drawing/2016/SVG/main" xmlns:p14="http://schemas.microsoft.com/office/powerpoint/2010/main" xmlns:a14="http://schemas.microsoft.com/office/drawing/2010/main" xmlns:a16="http://schemas.microsoft.com/office/drawing/2014/main" xmlns="" r:embed="rId239"/>
                <a14:useLocalDpi xmlns:a14="http://schemas.microsoft.com/office/drawing/2010/main" xmlns:p14="http://schemas.microsoft.com/office/powerpoint/2010/main" xmlns:asvg="http://schemas.microsoft.com/office/drawing/2016/SVG/main" xmlns:a16="http://schemas.microsoft.com/office/drawing/2014/main" xmlns="" val="0"/>
              </a:ext>
            </a:extLst>
          </a:blip>
          <a:srcRect/>
          <a:stretch/>
        </p:blipFill>
        <p:spPr>
          <a:xfrm>
            <a:off x="15963900" y="5448300"/>
            <a:ext cx="2324100" cy="4834681"/>
          </a:xfrm>
          <a:prstGeom prst="rect">
            <a:avLst/>
          </a:prstGeom>
        </p:spPr>
      </p:pic>
      <p:pic>
        <p:nvPicPr>
          <p:cNvPr id="686" name="layoutShapeInnerChild9">
            <a:extLst>
              <a:ext uri="{FF2B5EF4-FFF2-40B4-BE49-F238E27FC236}">
                <a16:creationId xmlns:a16="http://schemas.microsoft.com/office/drawing/2014/main" id="{A8642F66-C0BB-4949-9A9C-024B120A5D52}"/>
              </a:ext>
            </a:extLst>
          </p:cNvPr>
          <p:cNvPicPr>
            <a:picLocks noChangeAspect="1"/>
          </p:cNvPicPr>
          <p:nvPr/>
        </p:nvPicPr>
        <p:blipFill rotWithShape="1">
          <a:blip r:embed="rId240">
            <a:alphaModFix/>
            <a:extLst>
              <a:ext uri="{8139D3F6-71E9-4C0D-AB0C-D5064452F899}">
                <asvg:svgBlip xmlns:asvg="http://schemas.microsoft.com/office/drawing/2016/SVG/main" xmlns:p14="http://schemas.microsoft.com/office/powerpoint/2010/main" xmlns:a14="http://schemas.microsoft.com/office/drawing/2010/main" xmlns:a16="http://schemas.microsoft.com/office/drawing/2014/main" xmlns="" r:embed="rId242"/>
                <a14:useLocalDpi xmlns:a14="http://schemas.microsoft.com/office/drawing/2010/main" xmlns:p14="http://schemas.microsoft.com/office/powerpoint/2010/main" xmlns:asvg="http://schemas.microsoft.com/office/drawing/2016/SVG/main" xmlns:a16="http://schemas.microsoft.com/office/drawing/2014/main" xmlns="" val="0"/>
              </a:ext>
            </a:extLst>
          </a:blip>
          <a:srcRect/>
          <a:stretch/>
        </p:blipFill>
        <p:spPr>
          <a:xfrm>
            <a:off x="0" y="514350"/>
            <a:ext cx="1947119" cy="5143500"/>
          </a:xfrm>
          <a:prstGeom prst="rect">
            <a:avLst/>
          </a:prstGeom>
        </p:spPr>
      </p:pic>
      <p:sp>
        <p:nvSpPr>
          <p:cNvPr id="690" name="Primary Heading-0">
            <a:extLst>
              <a:ext uri="{FF2B5EF4-FFF2-40B4-BE49-F238E27FC236}">
                <a16:creationId xmlns:a16="http://schemas.microsoft.com/office/drawing/2014/main" id="{111B4A49-B930-4A89-A1CD-6CA2B3D95AED}"/>
              </a:ext>
            </a:extLst>
          </p:cNvPr>
          <p:cNvSpPr txBox="1"/>
          <p:nvPr/>
        </p:nvSpPr>
        <p:spPr>
          <a:xfrm>
            <a:off x="1676400" y="1993686"/>
            <a:ext cx="5648325" cy="343299"/>
          </a:xfrm>
          <a:prstGeom prst="rect">
            <a:avLst/>
          </a:prstGeom>
          <a:noFill/>
        </p:spPr>
        <p:txBody>
          <a:bodyPr vertOverflow="clip" horzOverflow="clip" wrap="square" lIns="0" tIns="0" rIns="0" bIns="0" rtlCol="0" anchor="t">
            <a:spAutoFit/>
          </a:bodyPr>
          <a:lstStyle/>
          <a:p>
            <a:pPr>
              <a:lnSpc>
                <a:spcPts val="2940"/>
              </a:lnSpc>
            </a:pPr>
            <a:r>
              <a:rPr lang="en-US" sz="2100" spc="-42" dirty="0">
                <a:solidFill>
                  <a:srgbClr val="181C24">
                    <a:alpha val="100000"/>
                  </a:srgbClr>
                </a:solidFill>
                <a:latin typeface="IBM Plex Serif SemiBold" panose="00000700000000000000" pitchFamily="2" charset="0"/>
              </a:rPr>
              <a:t>CRM Data Model </a:t>
            </a:r>
          </a:p>
        </p:txBody>
      </p:sp>
      <p:pic>
        <p:nvPicPr>
          <p:cNvPr id="704"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243">
            <a:alphaModFix/>
          </a:blip>
          <a:stretch/>
        </p:blipFill>
        <p:spPr>
          <a:xfrm>
            <a:off x="9372600" y="3621596"/>
            <a:ext cx="533400" cy="533400"/>
          </a:xfrm>
          <a:prstGeom prst="rect">
            <a:avLst/>
          </a:prstGeom>
        </p:spPr>
      </p:pic>
      <p:pic>
        <p:nvPicPr>
          <p:cNvPr id="714"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243">
            <a:alphaModFix/>
          </a:blip>
          <a:stretch/>
        </p:blipFill>
        <p:spPr>
          <a:xfrm>
            <a:off x="1409700" y="6305550"/>
            <a:ext cx="533400" cy="533400"/>
          </a:xfrm>
          <a:prstGeom prst="rect">
            <a:avLst/>
          </a:prstGeom>
        </p:spPr>
      </p:pic>
      <p:pic>
        <p:nvPicPr>
          <p:cNvPr id="724" name="Rect">
            <a:extLst>
              <a:ext uri="{FF2B5EF4-FFF2-40B4-BE49-F238E27FC236}">
                <a16:creationId xmlns:a16="http://schemas.microsoft.com/office/drawing/2014/main" id="{A8642F66-C0BB-4949-9A9C-024B120A5D52}"/>
              </a:ext>
            </a:extLst>
          </p:cNvPr>
          <p:cNvPicPr>
            <a:picLocks noChangeAspect="1"/>
          </p:cNvPicPr>
          <p:nvPr/>
        </p:nvPicPr>
        <p:blipFill rotWithShape="1">
          <a:blip r:embed="rId243">
            <a:alphaModFix/>
          </a:blip>
          <a:stretch/>
        </p:blipFill>
        <p:spPr>
          <a:xfrm>
            <a:off x="9372600" y="6305550"/>
            <a:ext cx="533400" cy="533400"/>
          </a:xfrm>
          <a:prstGeom prst="rect">
            <a:avLst/>
          </a:prstGeom>
        </p:spPr>
      </p:pic>
      <p:sp>
        <p:nvSpPr>
          <p:cNvPr id="728" name="Click here to edit title-418">
            <a:extLst>
              <a:ext uri="{FF2B5EF4-FFF2-40B4-BE49-F238E27FC236}">
                <a16:creationId xmlns:a16="http://schemas.microsoft.com/office/drawing/2014/main" id="{111B4A49-B930-4A89-A1CD-6CA2B3D95AED}"/>
              </a:ext>
            </a:extLst>
          </p:cNvPr>
          <p:cNvSpPr txBox="1"/>
          <p:nvPr/>
        </p:nvSpPr>
        <p:spPr>
          <a:xfrm>
            <a:off x="1246861" y="832597"/>
            <a:ext cx="15516225" cy="638445"/>
          </a:xfrm>
          <a:prstGeom prst="rect">
            <a:avLst/>
          </a:prstGeom>
          <a:noFill/>
        </p:spPr>
        <p:txBody>
          <a:bodyPr vertOverflow="clip" horzOverflow="clip" wrap="square" lIns="0" tIns="0" rIns="0" bIns="0" rtlCol="0" anchor="t">
            <a:spAutoFit/>
          </a:bodyPr>
          <a:lstStyle/>
          <a:p>
            <a:pPr algn="ctr">
              <a:lnSpc>
                <a:spcPts val="5292"/>
              </a:lnSpc>
            </a:pPr>
            <a:r>
              <a:rPr lang="en-US" sz="4200" spc="-84" dirty="0">
                <a:solidFill>
                  <a:srgbClr val="181C24">
                    <a:alpha val="100000"/>
                  </a:srgbClr>
                </a:solidFill>
                <a:latin typeface="IBM Plex Serif SemiBold" panose="00000700000000000000" pitchFamily="2" charset="0"/>
              </a:rPr>
              <a:t>Data Model for Database</a:t>
            </a:r>
          </a:p>
        </p:txBody>
      </p:sp>
      <p:pic>
        <p:nvPicPr>
          <p:cNvPr id="14" name="Picture 13">
            <a:extLst>
              <a:ext uri="{FF2B5EF4-FFF2-40B4-BE49-F238E27FC236}">
                <a16:creationId xmlns:a16="http://schemas.microsoft.com/office/drawing/2014/main" id="{B5ECB590-478D-4F59-AC50-F8800DD47670}"/>
              </a:ext>
            </a:extLst>
          </p:cNvPr>
          <p:cNvPicPr>
            <a:picLocks noChangeAspect="1"/>
          </p:cNvPicPr>
          <p:nvPr/>
        </p:nvPicPr>
        <p:blipFill>
          <a:blip r:embed="rId244"/>
          <a:stretch>
            <a:fillRect/>
          </a:stretch>
        </p:blipFill>
        <p:spPr>
          <a:xfrm>
            <a:off x="3530125" y="2336985"/>
            <a:ext cx="8242775" cy="7425310"/>
          </a:xfrm>
          <a:prstGeom prst="rect">
            <a:avLst/>
          </a:prstGeom>
        </p:spPr>
      </p:pic>
    </p:spTree>
    <p:extLst>
      <p:ext uri="{BB962C8B-B14F-4D97-AF65-F5344CB8AC3E}">
        <p14:creationId xmlns:p14="http://schemas.microsoft.com/office/powerpoint/2010/main" val="3648047976"/>
      </p:ext>
    </p:extLst>
  </p:cSld>
  <p:clrMapOvr>
    <a:masterClrMapping/>
  </p:clrMapOvr>
  <mc:AlternateContent xmlns:mc="http://schemas.openxmlformats.org/markup-compatibility/2006" xmlns:p14="http://schemas.microsoft.com/office/powerpoint/2010/main">
    <mc:Choice Requires="p14">
      <p:transition spd="med" p14:dur="700" advClick="0">
        <p:push dir="u"/>
      </p:transition>
    </mc:Choice>
    <mc:Fallback xmlns="">
      <p:transition spd="med" advClick="0">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accel="50000" decel="50000" fill="hold" nodeType="withEffect">
                                  <p:stCondLst>
                                    <p:cond delay="0"/>
                                  </p:stCondLst>
                                  <p:childTnLst>
                                    <p:set>
                                      <p:cBhvr>
                                        <p:cTn id="6" dur="1" fill="hold">
                                          <p:stCondLst>
                                            <p:cond delay="0"/>
                                          </p:stCondLst>
                                        </p:cTn>
                                        <p:tgtEl>
                                          <p:spTgt spid="680"/>
                                        </p:tgtEl>
                                        <p:attrNameLst>
                                          <p:attrName>style.visibility</p:attrName>
                                        </p:attrNameLst>
                                      </p:cBhvr>
                                      <p:to>
                                        <p:strVal val="visible"/>
                                      </p:to>
                                    </p:set>
                                    <p:animEffect transition="in" filter="fade">
                                      <p:cBhvr>
                                        <p:cTn id="7" dur="1200"/>
                                        <p:tgtEl>
                                          <p:spTgt spid="680"/>
                                        </p:tgtEl>
                                      </p:cBhvr>
                                    </p:animEffect>
                                  </p:childTnLst>
                                </p:cTn>
                              </p:par>
                              <p:par>
                                <p:cTn id="8" presetID="64" presetClass="path" presetSubtype="0" accel="50000" decel="50000" fill="hold" nodeType="withEffect">
                                  <p:stCondLst>
                                    <p:cond delay="0"/>
                                  </p:stCondLst>
                                  <p:childTnLst>
                                    <p:animMotion origin="layout" path="M 0 0.074074075 L 0 0 E" pathEditMode="relative" ptsTypes="">
                                      <p:cBhvr>
                                        <p:cTn id="9" dur="1200" fill="hold"/>
                                        <p:tgtEl>
                                          <p:spTgt spid="680"/>
                                        </p:tgtEl>
                                        <p:attrNameLst>
                                          <p:attrName>ppt_x</p:attrName>
                                          <p:attrName>ppt_y</p:attrName>
                                        </p:attrNameLst>
                                      </p:cBhvr>
                                    </p:animMotion>
                                  </p:childTnLst>
                                </p:cTn>
                              </p:par>
                              <p:par>
                                <p:cTn id="10" presetID="10" presetClass="entr" presetSubtype="0" accel="50000" decel="50000" fill="hold" nodeType="withEffect">
                                  <p:stCondLst>
                                    <p:cond delay="0"/>
                                  </p:stCondLst>
                                  <p:childTnLst>
                                    <p:set>
                                      <p:cBhvr>
                                        <p:cTn id="11" dur="1" fill="hold">
                                          <p:stCondLst>
                                            <p:cond delay="0"/>
                                          </p:stCondLst>
                                        </p:cTn>
                                        <p:tgtEl>
                                          <p:spTgt spid="682"/>
                                        </p:tgtEl>
                                        <p:attrNameLst>
                                          <p:attrName>style.visibility</p:attrName>
                                        </p:attrNameLst>
                                      </p:cBhvr>
                                      <p:to>
                                        <p:strVal val="visible"/>
                                      </p:to>
                                    </p:set>
                                    <p:animEffect transition="in" filter="fade">
                                      <p:cBhvr>
                                        <p:cTn id="12" dur="1200"/>
                                        <p:tgtEl>
                                          <p:spTgt spid="682"/>
                                        </p:tgtEl>
                                      </p:cBhvr>
                                    </p:animEffect>
                                  </p:childTnLst>
                                </p:cTn>
                              </p:par>
                              <p:par>
                                <p:cTn id="13" presetID="64" presetClass="path" presetSubtype="0" accel="50000" decel="50000" fill="hold" nodeType="withEffect">
                                  <p:stCondLst>
                                    <p:cond delay="0"/>
                                  </p:stCondLst>
                                  <p:childTnLst>
                                    <p:animMotion origin="layout" path="M 1.3033549E-06 0.074074075 L 1.3033549E-06 0 E" pathEditMode="relative" ptsTypes="">
                                      <p:cBhvr>
                                        <p:cTn id="14" dur="1200" fill="hold"/>
                                        <p:tgtEl>
                                          <p:spTgt spid="682"/>
                                        </p:tgtEl>
                                        <p:attrNameLst>
                                          <p:attrName>ppt_x</p:attrName>
                                          <p:attrName>ppt_y</p:attrName>
                                        </p:attrNameLst>
                                      </p:cBhvr>
                                    </p:animMotion>
                                  </p:childTnLst>
                                </p:cTn>
                              </p:par>
                              <p:par>
                                <p:cTn id="15" presetID="10" presetClass="entr" presetSubtype="0" accel="50000" decel="50000" fill="hold" nodeType="withEffect">
                                  <p:stCondLst>
                                    <p:cond delay="0"/>
                                  </p:stCondLst>
                                  <p:childTnLst>
                                    <p:set>
                                      <p:cBhvr>
                                        <p:cTn id="16" dur="1" fill="hold">
                                          <p:stCondLst>
                                            <p:cond delay="0"/>
                                          </p:stCondLst>
                                        </p:cTn>
                                        <p:tgtEl>
                                          <p:spTgt spid="684"/>
                                        </p:tgtEl>
                                        <p:attrNameLst>
                                          <p:attrName>style.visibility</p:attrName>
                                        </p:attrNameLst>
                                      </p:cBhvr>
                                      <p:to>
                                        <p:strVal val="visible"/>
                                      </p:to>
                                    </p:set>
                                    <p:animEffect transition="in" filter="fade">
                                      <p:cBhvr>
                                        <p:cTn id="17" dur="1200"/>
                                        <p:tgtEl>
                                          <p:spTgt spid="684"/>
                                        </p:tgtEl>
                                      </p:cBhvr>
                                    </p:animEffect>
                                  </p:childTnLst>
                                </p:cTn>
                              </p:par>
                              <p:par>
                                <p:cTn id="18" presetID="64" presetClass="path" presetSubtype="0" accel="50000" decel="50000" fill="hold" nodeType="withEffect">
                                  <p:stCondLst>
                                    <p:cond delay="0"/>
                                  </p:stCondLst>
                                  <p:childTnLst>
                                    <p:animMotion origin="layout" path="M 0 0.074074075 L 0 0 E" pathEditMode="relative" ptsTypes="">
                                      <p:cBhvr>
                                        <p:cTn id="19" dur="1200" fill="hold"/>
                                        <p:tgtEl>
                                          <p:spTgt spid="684"/>
                                        </p:tgtEl>
                                        <p:attrNameLst>
                                          <p:attrName>ppt_x</p:attrName>
                                          <p:attrName>ppt_y</p:attrName>
                                        </p:attrNameLst>
                                      </p:cBhvr>
                                    </p:animMotion>
                                  </p:childTnLst>
                                </p:cTn>
                              </p:par>
                              <p:par>
                                <p:cTn id="20" presetID="10" presetClass="entr" presetSubtype="0" accel="50000" decel="50000" fill="hold" nodeType="withEffect">
                                  <p:stCondLst>
                                    <p:cond delay="0"/>
                                  </p:stCondLst>
                                  <p:childTnLst>
                                    <p:set>
                                      <p:cBhvr>
                                        <p:cTn id="21" dur="1" fill="hold">
                                          <p:stCondLst>
                                            <p:cond delay="0"/>
                                          </p:stCondLst>
                                        </p:cTn>
                                        <p:tgtEl>
                                          <p:spTgt spid="686"/>
                                        </p:tgtEl>
                                        <p:attrNameLst>
                                          <p:attrName>style.visibility</p:attrName>
                                        </p:attrNameLst>
                                      </p:cBhvr>
                                      <p:to>
                                        <p:strVal val="visible"/>
                                      </p:to>
                                    </p:set>
                                    <p:animEffect transition="in" filter="fade">
                                      <p:cBhvr>
                                        <p:cTn id="22" dur="1200"/>
                                        <p:tgtEl>
                                          <p:spTgt spid="686"/>
                                        </p:tgtEl>
                                      </p:cBhvr>
                                    </p:animEffect>
                                  </p:childTnLst>
                                </p:cTn>
                              </p:par>
                              <p:par>
                                <p:cTn id="23" presetID="64" presetClass="path" presetSubtype="0" accel="50000" decel="50000" fill="hold" nodeType="withEffect">
                                  <p:stCondLst>
                                    <p:cond delay="0"/>
                                  </p:stCondLst>
                                  <p:childTnLst>
                                    <p:animMotion origin="layout" path="M -1.9550323E-06 0.074074075 L -1.9550323E-06 0 E" pathEditMode="relative" ptsTypes="">
                                      <p:cBhvr>
                                        <p:cTn id="24" dur="1200" fill="hold"/>
                                        <p:tgtEl>
                                          <p:spTgt spid="686"/>
                                        </p:tgtEl>
                                        <p:attrNameLst>
                                          <p:attrName>ppt_x</p:attrName>
                                          <p:attrName>ppt_y</p:attrName>
                                        </p:attrNameLst>
                                      </p:cBhvr>
                                    </p:animMotion>
                                  </p:childTnLst>
                                </p:cTn>
                              </p:par>
                              <p:par>
                                <p:cTn id="25" presetID="10" presetClass="entr" presetSubtype="0" accel="50000" decel="50000" fill="hold" nodeType="withEffect">
                                  <p:stCondLst>
                                    <p:cond delay="1000"/>
                                  </p:stCondLst>
                                  <p:childTnLst>
                                    <p:set>
                                      <p:cBhvr>
                                        <p:cTn id="26" dur="1" fill="hold">
                                          <p:stCondLst>
                                            <p:cond delay="0"/>
                                          </p:stCondLst>
                                        </p:cTn>
                                        <p:tgtEl>
                                          <p:spTgt spid="690"/>
                                        </p:tgtEl>
                                        <p:attrNameLst>
                                          <p:attrName>style.visibility</p:attrName>
                                        </p:attrNameLst>
                                      </p:cBhvr>
                                      <p:to>
                                        <p:strVal val="visible"/>
                                      </p:to>
                                    </p:set>
                                    <p:animEffect transition="in" filter="fade">
                                      <p:cBhvr>
                                        <p:cTn id="27" dur="1000"/>
                                        <p:tgtEl>
                                          <p:spTgt spid="690"/>
                                        </p:tgtEl>
                                      </p:cBhvr>
                                    </p:animEffect>
                                  </p:childTnLst>
                                </p:cTn>
                              </p:par>
                              <p:par>
                                <p:cTn id="28" presetID="64" presetClass="path" presetSubtype="0" accel="50000" decel="50000" fill="hold" nodeType="withEffect">
                                  <p:stCondLst>
                                    <p:cond delay="1000"/>
                                  </p:stCondLst>
                                  <p:childTnLst>
                                    <p:animMotion origin="layout" path="M 0 0.04629282 L 0 -3.475613E-06 E" pathEditMode="relative" ptsTypes="">
                                      <p:cBhvr>
                                        <p:cTn id="29" dur="1000" fill="hold"/>
                                        <p:tgtEl>
                                          <p:spTgt spid="690"/>
                                        </p:tgtEl>
                                        <p:attrNameLst>
                                          <p:attrName>ppt_x</p:attrName>
                                          <p:attrName>ppt_y</p:attrName>
                                        </p:attrNameLst>
                                      </p:cBhvr>
                                    </p:animMotion>
                                  </p:childTnLst>
                                </p:cTn>
                              </p:par>
                              <p:par>
                                <p:cTn id="30" presetID="10" presetClass="entr" presetSubtype="0" accel="50000" decel="50000" fill="hold" nodeType="withEffect">
                                  <p:stCondLst>
                                    <p:cond delay="1140"/>
                                  </p:stCondLst>
                                  <p:childTnLst>
                                    <p:set>
                                      <p:cBhvr>
                                        <p:cTn id="31" dur="1" fill="hold">
                                          <p:stCondLst>
                                            <p:cond delay="0"/>
                                          </p:stCondLst>
                                        </p:cTn>
                                        <p:tgtEl>
                                          <p:spTgt spid="704"/>
                                        </p:tgtEl>
                                        <p:attrNameLst>
                                          <p:attrName>style.visibility</p:attrName>
                                        </p:attrNameLst>
                                      </p:cBhvr>
                                      <p:to>
                                        <p:strVal val="visible"/>
                                      </p:to>
                                    </p:set>
                                    <p:animEffect transition="in" filter="fade">
                                      <p:cBhvr>
                                        <p:cTn id="32" dur="1000"/>
                                        <p:tgtEl>
                                          <p:spTgt spid="704"/>
                                        </p:tgtEl>
                                      </p:cBhvr>
                                    </p:animEffect>
                                  </p:childTnLst>
                                </p:cTn>
                              </p:par>
                              <p:par>
                                <p:cTn id="33" presetID="64" presetClass="path" presetSubtype="0" accel="50000" decel="50000" fill="hold" nodeType="withEffect">
                                  <p:stCondLst>
                                    <p:cond delay="1140"/>
                                  </p:stCondLst>
                                  <p:childTnLst>
                                    <p:animMotion origin="layout" path="M 0 0.046295136 L 0 -1.1585377E-06 E" pathEditMode="relative" ptsTypes="">
                                      <p:cBhvr>
                                        <p:cTn id="34" dur="1000" fill="hold"/>
                                        <p:tgtEl>
                                          <p:spTgt spid="704"/>
                                        </p:tgtEl>
                                        <p:attrNameLst>
                                          <p:attrName>ppt_x</p:attrName>
                                          <p:attrName>ppt_y</p:attrName>
                                        </p:attrNameLst>
                                      </p:cBhvr>
                                    </p:animMotion>
                                  </p:childTnLst>
                                </p:cTn>
                              </p:par>
                              <p:par>
                                <p:cTn id="35" presetID="10" presetClass="entr" presetSubtype="0" accel="50000" decel="50000" fill="hold" nodeType="withEffect">
                                  <p:stCondLst>
                                    <p:cond delay="1280"/>
                                  </p:stCondLst>
                                  <p:childTnLst>
                                    <p:set>
                                      <p:cBhvr>
                                        <p:cTn id="36" dur="1" fill="hold">
                                          <p:stCondLst>
                                            <p:cond delay="0"/>
                                          </p:stCondLst>
                                        </p:cTn>
                                        <p:tgtEl>
                                          <p:spTgt spid="714"/>
                                        </p:tgtEl>
                                        <p:attrNameLst>
                                          <p:attrName>style.visibility</p:attrName>
                                        </p:attrNameLst>
                                      </p:cBhvr>
                                      <p:to>
                                        <p:strVal val="visible"/>
                                      </p:to>
                                    </p:set>
                                    <p:animEffect transition="in" filter="fade">
                                      <p:cBhvr>
                                        <p:cTn id="37" dur="1000"/>
                                        <p:tgtEl>
                                          <p:spTgt spid="714"/>
                                        </p:tgtEl>
                                      </p:cBhvr>
                                    </p:animEffect>
                                  </p:childTnLst>
                                </p:cTn>
                              </p:par>
                              <p:par>
                                <p:cTn id="38" presetID="64" presetClass="path" presetSubtype="0" accel="50000" decel="50000" fill="hold" nodeType="withEffect">
                                  <p:stCondLst>
                                    <p:cond delay="1280"/>
                                  </p:stCondLst>
                                  <p:childTnLst>
                                    <p:animMotion origin="layout" path="M 0 0.046296295 L 0 0 E" pathEditMode="relative" ptsTypes="">
                                      <p:cBhvr>
                                        <p:cTn id="39" dur="1000" fill="hold"/>
                                        <p:tgtEl>
                                          <p:spTgt spid="714"/>
                                        </p:tgtEl>
                                        <p:attrNameLst>
                                          <p:attrName>ppt_x</p:attrName>
                                          <p:attrName>ppt_y</p:attrName>
                                        </p:attrNameLst>
                                      </p:cBhvr>
                                    </p:animMotion>
                                  </p:childTnLst>
                                </p:cTn>
                              </p:par>
                              <p:par>
                                <p:cTn id="40" presetID="10" presetClass="entr" presetSubtype="0" accel="50000" decel="50000" fill="hold" nodeType="withEffect">
                                  <p:stCondLst>
                                    <p:cond delay="1420"/>
                                  </p:stCondLst>
                                  <p:childTnLst>
                                    <p:set>
                                      <p:cBhvr>
                                        <p:cTn id="41" dur="1" fill="hold">
                                          <p:stCondLst>
                                            <p:cond delay="0"/>
                                          </p:stCondLst>
                                        </p:cTn>
                                        <p:tgtEl>
                                          <p:spTgt spid="724"/>
                                        </p:tgtEl>
                                        <p:attrNameLst>
                                          <p:attrName>style.visibility</p:attrName>
                                        </p:attrNameLst>
                                      </p:cBhvr>
                                      <p:to>
                                        <p:strVal val="visible"/>
                                      </p:to>
                                    </p:set>
                                    <p:animEffect transition="in" filter="fade">
                                      <p:cBhvr>
                                        <p:cTn id="42" dur="1000"/>
                                        <p:tgtEl>
                                          <p:spTgt spid="724"/>
                                        </p:tgtEl>
                                      </p:cBhvr>
                                    </p:animEffect>
                                  </p:childTnLst>
                                </p:cTn>
                              </p:par>
                              <p:par>
                                <p:cTn id="43" presetID="64" presetClass="path" presetSubtype="0" accel="50000" decel="50000" fill="hold" nodeType="withEffect">
                                  <p:stCondLst>
                                    <p:cond delay="1420"/>
                                  </p:stCondLst>
                                  <p:childTnLst>
                                    <p:animMotion origin="layout" path="M 0 0.046296295 L 0 0 E" pathEditMode="relative" ptsTypes="">
                                      <p:cBhvr>
                                        <p:cTn id="44" dur="1000" fill="hold"/>
                                        <p:tgtEl>
                                          <p:spTgt spid="724"/>
                                        </p:tgtEl>
                                        <p:attrNameLst>
                                          <p:attrName>ppt_x</p:attrName>
                                          <p:attrName>ppt_y</p:attrName>
                                        </p:attrNameLst>
                                      </p:cBhvr>
                                    </p:animMotion>
                                  </p:childTnLst>
                                </p:cTn>
                              </p:par>
                              <p:par>
                                <p:cTn id="45" presetID="10" presetClass="entr" presetSubtype="0" accel="50000" decel="50000" fill="hold" nodeType="withEffect">
                                  <p:stCondLst>
                                    <p:cond delay="300"/>
                                  </p:stCondLst>
                                  <p:childTnLst>
                                    <p:set>
                                      <p:cBhvr>
                                        <p:cTn id="46" dur="1" fill="hold">
                                          <p:stCondLst>
                                            <p:cond delay="0"/>
                                          </p:stCondLst>
                                        </p:cTn>
                                        <p:tgtEl>
                                          <p:spTgt spid="728"/>
                                        </p:tgtEl>
                                        <p:attrNameLst>
                                          <p:attrName>style.visibility</p:attrName>
                                        </p:attrNameLst>
                                      </p:cBhvr>
                                      <p:to>
                                        <p:strVal val="visible"/>
                                      </p:to>
                                    </p:set>
                                    <p:animEffect transition="in" filter="fade">
                                      <p:cBhvr>
                                        <p:cTn id="47" dur="600"/>
                                        <p:tgtEl>
                                          <p:spTgt spid="728"/>
                                        </p:tgtEl>
                                      </p:cBhvr>
                                    </p:animEffect>
                                  </p:childTnLst>
                                </p:cTn>
                              </p:par>
                              <p:par>
                                <p:cTn id="48" presetID="64" presetClass="path" presetSubtype="0" accel="50000" decel="50000" fill="hold" nodeType="withEffect">
                                  <p:stCondLst>
                                    <p:cond delay="300"/>
                                  </p:stCondLst>
                                  <p:childTnLst>
                                    <p:animMotion origin="layout" path="M 0 0.04629225 L 0 -4.0478176E-06 E" pathEditMode="relative" ptsTypes="">
                                      <p:cBhvr>
                                        <p:cTn id="49" dur="600" fill="hold"/>
                                        <p:tgtEl>
                                          <p:spTgt spid="728"/>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0" grpId="0"/>
      <p:bldP spid="682" grpId="0"/>
      <p:bldP spid="684" grpId="0"/>
      <p:bldP spid="686" grpId="0"/>
      <p:bldP spid="690" grpId="0"/>
      <p:bldP spid="704" grpId="0"/>
      <p:bldP spid="714" grpId="0"/>
      <p:bldP spid="724" grpId="0"/>
      <p:bldP spid="728" grpId="0"/>
    </p:bld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1639</TotalTime>
  <Words>1270</Words>
  <Application>Microsoft Office PowerPoint</Application>
  <PresentationFormat>Custom</PresentationFormat>
  <Paragraphs>175</Paragraphs>
  <Slides>15</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15</vt:i4>
      </vt:variant>
    </vt:vector>
  </HeadingPairs>
  <TitlesOfParts>
    <vt:vector size="23" baseType="lpstr">
      <vt:lpstr>Calibri Light</vt:lpstr>
      <vt:lpstr>Arial</vt:lpstr>
      <vt:lpstr>Wingdings</vt:lpstr>
      <vt:lpstr>IBM Plex Sans</vt:lpstr>
      <vt:lpstr>Noto Serif SemiBold</vt:lpstr>
      <vt:lpstr>Calibri</vt:lpstr>
      <vt:lpstr>IBM Plex Serif SemiBold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Exporter Version: 2.0.26.0, docId: Console, orderId: Console</dc:title>
  <dc:creator>Presentations.AI Exporter</dc:creator>
  <cp:lastModifiedBy>Premananda sahoo</cp:lastModifiedBy>
  <cp:revision>31</cp:revision>
  <dcterms:created xsi:type="dcterms:W3CDTF">2024-12-04T05:07:27Z</dcterms:created>
  <dcterms:modified xsi:type="dcterms:W3CDTF">2025-05-04T03:28:21Z</dcterms:modified>
</cp:coreProperties>
</file>